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747" r:id="rId1"/>
    <p:sldMasterId id="2147483648" r:id="rId2"/>
  </p:sldMasterIdLst>
  <p:notesMasterIdLst>
    <p:notesMasterId r:id="rId22"/>
  </p:notesMasterIdLst>
  <p:handoutMasterIdLst>
    <p:handoutMasterId r:id="rId23"/>
  </p:handoutMasterIdLst>
  <p:sldIdLst>
    <p:sldId id="1169" r:id="rId3"/>
    <p:sldId id="1189" r:id="rId4"/>
    <p:sldId id="1184" r:id="rId5"/>
    <p:sldId id="1173" r:id="rId6"/>
    <p:sldId id="1204" r:id="rId7"/>
    <p:sldId id="1191" r:id="rId8"/>
    <p:sldId id="1203" r:id="rId9"/>
    <p:sldId id="1192" r:id="rId10"/>
    <p:sldId id="1205" r:id="rId11"/>
    <p:sldId id="1193" r:id="rId12"/>
    <p:sldId id="1195" r:id="rId13"/>
    <p:sldId id="1194" r:id="rId14"/>
    <p:sldId id="1196" r:id="rId15"/>
    <p:sldId id="1197" r:id="rId16"/>
    <p:sldId id="1201" r:id="rId17"/>
    <p:sldId id="1198" r:id="rId18"/>
    <p:sldId id="1199" r:id="rId19"/>
    <p:sldId id="1200" r:id="rId20"/>
    <p:sldId id="1202" r:id="rId21"/>
  </p:sldIdLst>
  <p:sldSz cx="12192000" cy="6858000"/>
  <p:notesSz cx="7099300" cy="10234613"/>
  <p:defaultTextStyle>
    <a:defPPr>
      <a:defRPr lang="en-US"/>
    </a:defPPr>
    <a:lvl1pPr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1pPr>
    <a:lvl2pPr marL="4572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2pPr>
    <a:lvl3pPr marL="9144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3pPr>
    <a:lvl4pPr marL="13716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4pPr>
    <a:lvl5pPr marL="18288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5pPr>
    <a:lvl6pPr marL="22860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6pPr>
    <a:lvl7pPr marL="27432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7pPr>
    <a:lvl8pPr marL="32004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8pPr>
    <a:lvl9pPr marL="36576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2D4E"/>
    <a:srgbClr val="628ACC"/>
    <a:srgbClr val="305598"/>
    <a:srgbClr val="2F5395"/>
    <a:srgbClr val="244072"/>
    <a:srgbClr val="1C4286"/>
    <a:srgbClr val="142F5E"/>
    <a:srgbClr val="152D62"/>
    <a:srgbClr val="39527D"/>
    <a:srgbClr val="273D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82603" autoAdjust="0"/>
  </p:normalViewPr>
  <p:slideViewPr>
    <p:cSldViewPr snapToObjects="1" showGuides="1">
      <p:cViewPr>
        <p:scale>
          <a:sx n="125" d="100"/>
          <a:sy n="125" d="100"/>
        </p:scale>
        <p:origin x="528" y="-283"/>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Objects="1" showGuides="1">
      <p:cViewPr varScale="1">
        <p:scale>
          <a:sx n="60" d="100"/>
          <a:sy n="60" d="100"/>
        </p:scale>
        <p:origin x="352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61CBE259-AA4F-ED8C-DF14-E926376C4EBA}"/>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0" hangingPunct="0">
              <a:defRPr sz="1300" b="0" u="none">
                <a:solidFill>
                  <a:schemeClr val="tx1"/>
                </a:solidFill>
                <a:latin typeface="Times New Roman" charset="0"/>
                <a:ea typeface="Gulim" pitchFamily="34" charset="-127"/>
              </a:defRPr>
            </a:lvl1pPr>
          </a:lstStyle>
          <a:p>
            <a:pPr>
              <a:defRPr/>
            </a:pPr>
            <a:endParaRPr lang="ko-KR" altLang="en-US"/>
          </a:p>
        </p:txBody>
      </p:sp>
      <p:sp>
        <p:nvSpPr>
          <p:cNvPr id="68611" name="Rectangle 3">
            <a:extLst>
              <a:ext uri="{FF2B5EF4-FFF2-40B4-BE49-F238E27FC236}">
                <a16:creationId xmlns:a16="http://schemas.microsoft.com/office/drawing/2014/main" id="{6FA73F2C-748A-327B-C9BA-D919CD709714}"/>
              </a:ext>
            </a:extLst>
          </p:cNvPr>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0" hangingPunct="0">
              <a:defRPr sz="1300" b="0" u="none">
                <a:solidFill>
                  <a:schemeClr val="tx1"/>
                </a:solidFill>
                <a:latin typeface="Times New Roman" charset="0"/>
                <a:ea typeface="Gulim" pitchFamily="34" charset="-127"/>
              </a:defRPr>
            </a:lvl1pPr>
          </a:lstStyle>
          <a:p>
            <a:pPr>
              <a:defRPr/>
            </a:pPr>
            <a:endParaRPr lang="ko-KR" altLang="en-US"/>
          </a:p>
        </p:txBody>
      </p:sp>
      <p:sp>
        <p:nvSpPr>
          <p:cNvPr id="68612" name="Rectangle 4">
            <a:extLst>
              <a:ext uri="{FF2B5EF4-FFF2-40B4-BE49-F238E27FC236}">
                <a16:creationId xmlns:a16="http://schemas.microsoft.com/office/drawing/2014/main" id="{71EE1488-7D76-EE28-089F-65A13BD821D6}"/>
              </a:ext>
            </a:extLst>
          </p:cNvPr>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0" hangingPunct="0">
              <a:defRPr sz="1300" b="0" u="none">
                <a:solidFill>
                  <a:schemeClr val="tx1"/>
                </a:solidFill>
                <a:latin typeface="Times New Roman" charset="0"/>
                <a:ea typeface="Gulim" pitchFamily="34" charset="-127"/>
              </a:defRPr>
            </a:lvl1pPr>
          </a:lstStyle>
          <a:p>
            <a:pPr>
              <a:defRPr/>
            </a:pPr>
            <a:endParaRPr lang="ko-KR" altLang="en-US"/>
          </a:p>
        </p:txBody>
      </p:sp>
      <p:sp>
        <p:nvSpPr>
          <p:cNvPr id="68613" name="Rectangle 5">
            <a:extLst>
              <a:ext uri="{FF2B5EF4-FFF2-40B4-BE49-F238E27FC236}">
                <a16:creationId xmlns:a16="http://schemas.microsoft.com/office/drawing/2014/main" id="{DE1515D0-6F23-4AFE-7373-BB828B62F416}"/>
              </a:ext>
            </a:extLst>
          </p:cNvPr>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0" hangingPunct="0">
              <a:defRPr sz="1300" b="0" u="none">
                <a:solidFill>
                  <a:schemeClr val="tx1"/>
                </a:solidFill>
                <a:latin typeface="Times New Roman" panose="02020603050405020304" pitchFamily="18" charset="0"/>
                <a:ea typeface="Gulim" pitchFamily="34" charset="-127"/>
              </a:defRPr>
            </a:lvl1pPr>
          </a:lstStyle>
          <a:p>
            <a:fld id="{C6D73417-0ACB-43E7-AA9C-49038E1B59E4}" type="slidenum">
              <a:rPr lang="ko-KR" altLang="en-US"/>
              <a:pPr/>
              <a:t>‹#›</a:t>
            </a:fld>
            <a:endParaRPr lang="en-US" altLang="ko-K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1456782-8F87-2F36-224A-343E9A358E1B}"/>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0" hangingPunct="0">
              <a:defRPr sz="1300" u="none">
                <a:latin typeface="Lucida Sans Unicode" charset="0"/>
                <a:ea typeface="Gulim" pitchFamily="34" charset="-127"/>
              </a:defRPr>
            </a:lvl1pPr>
          </a:lstStyle>
          <a:p>
            <a:pPr>
              <a:defRPr/>
            </a:pPr>
            <a:endParaRPr lang="ko-KR" altLang="en-US"/>
          </a:p>
        </p:txBody>
      </p:sp>
      <p:sp>
        <p:nvSpPr>
          <p:cNvPr id="76803" name="Rectangle 3">
            <a:extLst>
              <a:ext uri="{FF2B5EF4-FFF2-40B4-BE49-F238E27FC236}">
                <a16:creationId xmlns:a16="http://schemas.microsoft.com/office/drawing/2014/main" id="{0B6F2359-1BF2-A009-C61E-A441FB2D7973}"/>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0" hangingPunct="0">
              <a:defRPr sz="1300" u="none">
                <a:latin typeface="Lucida Sans Unicode" charset="0"/>
                <a:ea typeface="Gulim" pitchFamily="34" charset="-127"/>
              </a:defRPr>
            </a:lvl1pPr>
          </a:lstStyle>
          <a:p>
            <a:pPr>
              <a:defRPr/>
            </a:pPr>
            <a:endParaRPr lang="ko-KR" altLang="en-US"/>
          </a:p>
        </p:txBody>
      </p:sp>
      <p:sp>
        <p:nvSpPr>
          <p:cNvPr id="63492" name="Rectangle 4">
            <a:extLst>
              <a:ext uri="{FF2B5EF4-FFF2-40B4-BE49-F238E27FC236}">
                <a16:creationId xmlns:a16="http://schemas.microsoft.com/office/drawing/2014/main" id="{B7EE22C7-0E8E-D1A3-3084-87F77D059EA5}"/>
              </a:ext>
            </a:extLst>
          </p:cNvPr>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5">
            <a:extLst>
              <a:ext uri="{FF2B5EF4-FFF2-40B4-BE49-F238E27FC236}">
                <a16:creationId xmlns:a16="http://schemas.microsoft.com/office/drawing/2014/main" id="{BF8F8855-F9FB-302E-CADC-3D76EC14691A}"/>
              </a:ext>
            </a:extLst>
          </p:cNvPr>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76806" name="Rectangle 6">
            <a:extLst>
              <a:ext uri="{FF2B5EF4-FFF2-40B4-BE49-F238E27FC236}">
                <a16:creationId xmlns:a16="http://schemas.microsoft.com/office/drawing/2014/main" id="{41C592CD-DE8D-DA41-3D0A-2D8DEDDF3D0F}"/>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0" hangingPunct="0">
              <a:defRPr sz="1300" u="none">
                <a:latin typeface="Lucida Sans Unicode" charset="0"/>
                <a:ea typeface="Gulim" pitchFamily="34" charset="-127"/>
              </a:defRPr>
            </a:lvl1pPr>
          </a:lstStyle>
          <a:p>
            <a:pPr>
              <a:defRPr/>
            </a:pPr>
            <a:endParaRPr lang="ko-KR" altLang="en-US"/>
          </a:p>
        </p:txBody>
      </p:sp>
      <p:sp>
        <p:nvSpPr>
          <p:cNvPr id="76807" name="Rectangle 7">
            <a:extLst>
              <a:ext uri="{FF2B5EF4-FFF2-40B4-BE49-F238E27FC236}">
                <a16:creationId xmlns:a16="http://schemas.microsoft.com/office/drawing/2014/main" id="{9B73AE4F-C21F-FDA9-3C6F-BDBF8DAF8C7D}"/>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0" hangingPunct="0">
              <a:defRPr sz="1300" u="none">
                <a:ea typeface="Gulim" pitchFamily="34" charset="-127"/>
              </a:defRPr>
            </a:lvl1pPr>
          </a:lstStyle>
          <a:p>
            <a:fld id="{2DE51441-5437-480F-9111-BE2104147967}" type="slidenum">
              <a:rPr lang="ko-KR" altLang="en-US"/>
              <a:pPr/>
              <a:t>‹#›</a:t>
            </a:fld>
            <a:endParaRPr lang="en-US" altLang="ko-KR"/>
          </a:p>
        </p:txBody>
      </p:sp>
    </p:spTree>
    <p:extLst>
      <p:ext uri="{BB962C8B-B14F-4D97-AF65-F5344CB8AC3E}">
        <p14:creationId xmlns:p14="http://schemas.microsoft.com/office/powerpoint/2010/main" val="31588863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MS PGothic" pitchFamily="34" charset="-128"/>
        <a:cs typeface="MS PGothic" pitchFamily="34" charset="-128"/>
      </a:defRPr>
    </a:lvl1pPr>
    <a:lvl2pPr marL="457200" algn="l" rtl="0" eaLnBrk="0" fontAlgn="base" hangingPunct="0">
      <a:spcBef>
        <a:spcPct val="30000"/>
      </a:spcBef>
      <a:spcAft>
        <a:spcPct val="0"/>
      </a:spcAft>
      <a:defRPr sz="1200" kern="1200">
        <a:solidFill>
          <a:schemeClr val="tx1"/>
        </a:solidFill>
        <a:latin typeface="Arial" pitchFamily="34" charset="0"/>
        <a:ea typeface="MS PGothic" pitchFamily="34" charset="-128"/>
        <a:cs typeface="MS PGothic" pitchFamily="34" charset="-128"/>
      </a:defRPr>
    </a:lvl2pPr>
    <a:lvl3pPr marL="914400" algn="l" rtl="0" eaLnBrk="0" fontAlgn="base" hangingPunct="0">
      <a:spcBef>
        <a:spcPct val="30000"/>
      </a:spcBef>
      <a:spcAft>
        <a:spcPct val="0"/>
      </a:spcAft>
      <a:defRPr sz="1200" kern="1200">
        <a:solidFill>
          <a:schemeClr val="tx1"/>
        </a:solidFill>
        <a:latin typeface="Arial" pitchFamily="34" charset="0"/>
        <a:ea typeface="MS PGothic" pitchFamily="34" charset="-128"/>
        <a:cs typeface="MS PGothic" pitchFamily="34" charset="-128"/>
      </a:defRPr>
    </a:lvl3pPr>
    <a:lvl4pPr marL="1371600" algn="l" rtl="0" eaLnBrk="0" fontAlgn="base" hangingPunct="0">
      <a:spcBef>
        <a:spcPct val="30000"/>
      </a:spcBef>
      <a:spcAft>
        <a:spcPct val="0"/>
      </a:spcAft>
      <a:defRPr sz="1200" kern="1200">
        <a:solidFill>
          <a:schemeClr val="tx1"/>
        </a:solidFill>
        <a:latin typeface="Arial" pitchFamily="34" charset="0"/>
        <a:ea typeface="MS PGothic" pitchFamily="34" charset="-128"/>
        <a:cs typeface="MS PGothic" pitchFamily="34" charset="-128"/>
      </a:defRPr>
    </a:lvl4pPr>
    <a:lvl5pPr marL="1828800" algn="l" rtl="0" eaLnBrk="0" fontAlgn="base" hangingPunct="0">
      <a:spcBef>
        <a:spcPct val="30000"/>
      </a:spcBef>
      <a:spcAft>
        <a:spcPct val="0"/>
      </a:spcAft>
      <a:defRPr sz="1200" kern="1200">
        <a:solidFill>
          <a:schemeClr val="tx1"/>
        </a:solidFill>
        <a:latin typeface="Arial" pitchFamily="34" charset="0"/>
        <a:ea typeface="MS PGothic" pitchFamily="34" charset="-128"/>
        <a:cs typeface="MS PGothic"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0</a:t>
            </a:fld>
            <a:endParaRPr lang="en-US" altLang="ko-KR"/>
          </a:p>
        </p:txBody>
      </p:sp>
    </p:spTree>
    <p:extLst>
      <p:ext uri="{BB962C8B-B14F-4D97-AF65-F5344CB8AC3E}">
        <p14:creationId xmlns:p14="http://schemas.microsoft.com/office/powerpoint/2010/main" val="2560224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9</a:t>
            </a:fld>
            <a:endParaRPr lang="en-US" altLang="ko-KR"/>
          </a:p>
        </p:txBody>
      </p:sp>
    </p:spTree>
    <p:extLst>
      <p:ext uri="{BB962C8B-B14F-4D97-AF65-F5344CB8AC3E}">
        <p14:creationId xmlns:p14="http://schemas.microsoft.com/office/powerpoint/2010/main" val="925635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10</a:t>
            </a:fld>
            <a:endParaRPr lang="en-US" altLang="ko-KR"/>
          </a:p>
        </p:txBody>
      </p:sp>
    </p:spTree>
    <p:extLst>
      <p:ext uri="{BB962C8B-B14F-4D97-AF65-F5344CB8AC3E}">
        <p14:creationId xmlns:p14="http://schemas.microsoft.com/office/powerpoint/2010/main" val="33430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11</a:t>
            </a:fld>
            <a:endParaRPr lang="en-US" altLang="ko-KR"/>
          </a:p>
        </p:txBody>
      </p:sp>
    </p:spTree>
    <p:extLst>
      <p:ext uri="{BB962C8B-B14F-4D97-AF65-F5344CB8AC3E}">
        <p14:creationId xmlns:p14="http://schemas.microsoft.com/office/powerpoint/2010/main" val="215401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12</a:t>
            </a:fld>
            <a:endParaRPr lang="en-US" altLang="ko-KR"/>
          </a:p>
        </p:txBody>
      </p:sp>
    </p:spTree>
    <p:extLst>
      <p:ext uri="{BB962C8B-B14F-4D97-AF65-F5344CB8AC3E}">
        <p14:creationId xmlns:p14="http://schemas.microsoft.com/office/powerpoint/2010/main" val="854595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13</a:t>
            </a:fld>
            <a:endParaRPr lang="en-US" altLang="ko-KR"/>
          </a:p>
        </p:txBody>
      </p:sp>
    </p:spTree>
    <p:extLst>
      <p:ext uri="{BB962C8B-B14F-4D97-AF65-F5344CB8AC3E}">
        <p14:creationId xmlns:p14="http://schemas.microsoft.com/office/powerpoint/2010/main" val="4089150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14</a:t>
            </a:fld>
            <a:endParaRPr lang="en-US" altLang="ko-KR"/>
          </a:p>
        </p:txBody>
      </p:sp>
    </p:spTree>
    <p:extLst>
      <p:ext uri="{BB962C8B-B14F-4D97-AF65-F5344CB8AC3E}">
        <p14:creationId xmlns:p14="http://schemas.microsoft.com/office/powerpoint/2010/main" val="4138395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15</a:t>
            </a:fld>
            <a:endParaRPr lang="en-US" altLang="ko-KR"/>
          </a:p>
        </p:txBody>
      </p:sp>
    </p:spTree>
    <p:extLst>
      <p:ext uri="{BB962C8B-B14F-4D97-AF65-F5344CB8AC3E}">
        <p14:creationId xmlns:p14="http://schemas.microsoft.com/office/powerpoint/2010/main" val="483041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16</a:t>
            </a:fld>
            <a:endParaRPr lang="en-US" altLang="ko-KR"/>
          </a:p>
        </p:txBody>
      </p:sp>
    </p:spTree>
    <p:extLst>
      <p:ext uri="{BB962C8B-B14F-4D97-AF65-F5344CB8AC3E}">
        <p14:creationId xmlns:p14="http://schemas.microsoft.com/office/powerpoint/2010/main" val="3561039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17</a:t>
            </a:fld>
            <a:endParaRPr lang="en-US" altLang="ko-KR"/>
          </a:p>
        </p:txBody>
      </p:sp>
    </p:spTree>
    <p:extLst>
      <p:ext uri="{BB962C8B-B14F-4D97-AF65-F5344CB8AC3E}">
        <p14:creationId xmlns:p14="http://schemas.microsoft.com/office/powerpoint/2010/main" val="78298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18</a:t>
            </a:fld>
            <a:endParaRPr lang="en-US" altLang="ko-KR"/>
          </a:p>
        </p:txBody>
      </p:sp>
    </p:spTree>
    <p:extLst>
      <p:ext uri="{BB962C8B-B14F-4D97-AF65-F5344CB8AC3E}">
        <p14:creationId xmlns:p14="http://schemas.microsoft.com/office/powerpoint/2010/main" val="1271154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0BDAC3E-2E4D-40CF-93B7-1E7134D06F23}"/>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0" u="none" dirty="0">
              <a:solidFill>
                <a:schemeClr val="tx1"/>
              </a:solidFill>
              <a:latin typeface="Sö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u="none" dirty="0">
                <a:solidFill>
                  <a:schemeClr val="tx1"/>
                </a:solidFill>
                <a:latin typeface="Söhne"/>
              </a:rPr>
              <a:t>性能有所下降：虚拟机中的操作系统和应用程序需要和虚拟化层进行交互，虚拟化层在对虚拟机进行 </a:t>
            </a:r>
            <a:r>
              <a:rPr lang="en-US" altLang="zh-CN" b="0" u="none" dirty="0">
                <a:solidFill>
                  <a:schemeClr val="tx1"/>
                </a:solidFill>
                <a:latin typeface="Söhne"/>
              </a:rPr>
              <a:t>I/O </a:t>
            </a:r>
            <a:r>
              <a:rPr lang="zh-CN" altLang="en-US" b="0" u="none" dirty="0">
                <a:solidFill>
                  <a:schemeClr val="tx1"/>
                </a:solidFill>
                <a:latin typeface="Söhne"/>
              </a:rPr>
              <a:t>操作时需要额外的开销，例如数据复制、格式转换、调度和拦截等，这些都会降低 </a:t>
            </a:r>
            <a:r>
              <a:rPr lang="en-US" altLang="zh-CN" b="0" u="none" dirty="0">
                <a:solidFill>
                  <a:schemeClr val="tx1"/>
                </a:solidFill>
                <a:latin typeface="Söhne"/>
              </a:rPr>
              <a:t>I/O </a:t>
            </a:r>
            <a:r>
              <a:rPr lang="zh-CN" altLang="en-US" b="0" u="none" dirty="0">
                <a:solidFill>
                  <a:schemeClr val="tx1"/>
                </a:solidFill>
                <a:latin typeface="Söhne"/>
              </a:rPr>
              <a:t>性能。</a:t>
            </a:r>
          </a:p>
          <a:p>
            <a:endParaRPr lang="zh-CN" altLang="en-US" dirty="0"/>
          </a:p>
        </p:txBody>
      </p:sp>
    </p:spTree>
    <p:extLst>
      <p:ext uri="{BB962C8B-B14F-4D97-AF65-F5344CB8AC3E}">
        <p14:creationId xmlns:p14="http://schemas.microsoft.com/office/powerpoint/2010/main" val="2879684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0BDAC3E-2E4D-40CF-93B7-1E7134D06F23}"/>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968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3</a:t>
            </a:fld>
            <a:endParaRPr lang="en-US" altLang="ko-KR"/>
          </a:p>
        </p:txBody>
      </p:sp>
    </p:spTree>
    <p:extLst>
      <p:ext uri="{BB962C8B-B14F-4D97-AF65-F5344CB8AC3E}">
        <p14:creationId xmlns:p14="http://schemas.microsoft.com/office/powerpoint/2010/main" val="4223832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4</a:t>
            </a:fld>
            <a:endParaRPr lang="en-US" altLang="ko-KR"/>
          </a:p>
        </p:txBody>
      </p:sp>
    </p:spTree>
    <p:extLst>
      <p:ext uri="{BB962C8B-B14F-4D97-AF65-F5344CB8AC3E}">
        <p14:creationId xmlns:p14="http://schemas.microsoft.com/office/powerpoint/2010/main" val="3844166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5</a:t>
            </a:fld>
            <a:endParaRPr lang="en-US" altLang="ko-KR"/>
          </a:p>
        </p:txBody>
      </p:sp>
    </p:spTree>
    <p:extLst>
      <p:ext uri="{BB962C8B-B14F-4D97-AF65-F5344CB8AC3E}">
        <p14:creationId xmlns:p14="http://schemas.microsoft.com/office/powerpoint/2010/main" val="411219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6</a:t>
            </a:fld>
            <a:endParaRPr lang="en-US" altLang="ko-KR"/>
          </a:p>
        </p:txBody>
      </p:sp>
    </p:spTree>
    <p:extLst>
      <p:ext uri="{BB962C8B-B14F-4D97-AF65-F5344CB8AC3E}">
        <p14:creationId xmlns:p14="http://schemas.microsoft.com/office/powerpoint/2010/main" val="280586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7</a:t>
            </a:fld>
            <a:endParaRPr lang="en-US" altLang="ko-KR"/>
          </a:p>
        </p:txBody>
      </p:sp>
    </p:spTree>
    <p:extLst>
      <p:ext uri="{BB962C8B-B14F-4D97-AF65-F5344CB8AC3E}">
        <p14:creationId xmlns:p14="http://schemas.microsoft.com/office/powerpoint/2010/main" val="605735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E51441-5437-480F-9111-BE2104147967}" type="slidenum">
              <a:rPr lang="ko-KR" altLang="en-US" smtClean="0"/>
              <a:pPr/>
              <a:t>8</a:t>
            </a:fld>
            <a:endParaRPr lang="en-US" altLang="ko-KR"/>
          </a:p>
        </p:txBody>
      </p:sp>
    </p:spTree>
    <p:extLst>
      <p:ext uri="{BB962C8B-B14F-4D97-AF65-F5344CB8AC3E}">
        <p14:creationId xmlns:p14="http://schemas.microsoft.com/office/powerpoint/2010/main" val="3912004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78024-9585-46BD-BC4C-C27C678387B5}"/>
              </a:ext>
            </a:extLst>
          </p:cNvPr>
          <p:cNvSpPr>
            <a:spLocks noGrp="1"/>
          </p:cNvSpPr>
          <p:nvPr>
            <p:ph type="ctrTitle"/>
          </p:nvPr>
        </p:nvSpPr>
        <p:spPr>
          <a:xfrm>
            <a:off x="2423592" y="1844824"/>
            <a:ext cx="7200800" cy="2387600"/>
          </a:xfrm>
          <a:prstGeom prst="rect">
            <a:avLst/>
          </a:prstGeom>
        </p:spPr>
        <p:txBody>
          <a:bodyPr anchor="b"/>
          <a:lstStyle>
            <a:lvl1pPr algn="ctr">
              <a:defRPr sz="6000">
                <a:solidFill>
                  <a:srgbClr val="2A3E6D"/>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080333BE-ADDF-4BDD-8AB5-3BD86CC42F17}"/>
              </a:ext>
            </a:extLst>
          </p:cNvPr>
          <p:cNvSpPr>
            <a:spLocks noGrp="1"/>
          </p:cNvSpPr>
          <p:nvPr>
            <p:ph type="subTitle" idx="1"/>
          </p:nvPr>
        </p:nvSpPr>
        <p:spPr>
          <a:xfrm>
            <a:off x="2423592" y="4581128"/>
            <a:ext cx="72008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194588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076" name="Rectangle 4"/>
          <p:cNvSpPr>
            <a:spLocks noGrp="1" noChangeArrowheads="1"/>
          </p:cNvSpPr>
          <p:nvPr>
            <p:ph type="subTitle" idx="1" hasCustomPrompt="1"/>
          </p:nvPr>
        </p:nvSpPr>
        <p:spPr>
          <a:xfrm>
            <a:off x="1828800" y="3886200"/>
            <a:ext cx="8534400" cy="1752600"/>
          </a:xfrm>
        </p:spPr>
        <p:txBody>
          <a:bodyPr/>
          <a:lstStyle>
            <a:lvl1pPr marL="0" indent="0" algn="ctr">
              <a:buFontTx/>
              <a:buNone/>
              <a:defRPr>
                <a:solidFill>
                  <a:schemeClr val="tx1"/>
                </a:solidFill>
              </a:defRPr>
            </a:lvl1pPr>
          </a:lstStyle>
          <a:p>
            <a:r>
              <a:rPr lang="en-US" altLang="zh-CN" dirty="0" err="1"/>
              <a:t>Clicd</a:t>
            </a:r>
            <a:r>
              <a:rPr lang="en-US" altLang="zh-CN" dirty="0"/>
              <a:t> </a:t>
            </a:r>
            <a:r>
              <a:rPr lang="zh-CN" altLang="en-US" dirty="0"/>
              <a:t>的</a:t>
            </a:r>
            <a:r>
              <a:rPr lang="en-US" altLang="zh-CN" dirty="0"/>
              <a:t>k to edit Master subtitle style</a:t>
            </a:r>
            <a:endParaRPr lang="zh-CN" altLang="en-US" dirty="0"/>
          </a:p>
        </p:txBody>
      </p:sp>
      <p:sp>
        <p:nvSpPr>
          <p:cNvPr id="5" name="Rectangle 2">
            <a:extLst>
              <a:ext uri="{FF2B5EF4-FFF2-40B4-BE49-F238E27FC236}">
                <a16:creationId xmlns:a16="http://schemas.microsoft.com/office/drawing/2014/main" id="{8EC9180F-C0E3-4B72-B37A-2A58F33AD2F1}"/>
              </a:ext>
            </a:extLst>
          </p:cNvPr>
          <p:cNvSpPr>
            <a:spLocks noGrp="1" noChangeArrowheads="1"/>
          </p:cNvSpPr>
          <p:nvPr>
            <p:ph type="title"/>
          </p:nvPr>
        </p:nvSpPr>
        <p:spPr bwMode="auto">
          <a:xfrm>
            <a:off x="838527" y="0"/>
            <a:ext cx="10779556" cy="65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latin typeface="+mj-ea"/>
                <a:ea typeface="+mj-ea"/>
              </a:defRPr>
            </a:lvl1pPr>
          </a:lstStyle>
          <a:p>
            <a:pPr lvl="0"/>
            <a:r>
              <a:rPr lang="zh-CN" altLang="en-US" dirty="0"/>
              <a:t>单击标题此处编辑母版标题</a:t>
            </a:r>
          </a:p>
        </p:txBody>
      </p:sp>
      <p:sp>
        <p:nvSpPr>
          <p:cNvPr id="2" name="文本框 1">
            <a:extLst>
              <a:ext uri="{FF2B5EF4-FFF2-40B4-BE49-F238E27FC236}">
                <a16:creationId xmlns:a16="http://schemas.microsoft.com/office/drawing/2014/main" id="{CF2429CB-C187-9564-8417-E6A19C6C9DA5}"/>
              </a:ext>
            </a:extLst>
          </p:cNvPr>
          <p:cNvSpPr txBox="1"/>
          <p:nvPr userDrawn="1"/>
        </p:nvSpPr>
        <p:spPr bwMode="auto">
          <a:xfrm>
            <a:off x="1991544" y="2204864"/>
            <a:ext cx="6408712" cy="76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l"/>
            <a:r>
              <a:rPr lang="en-US" altLang="zh-CN" sz="1800" b="0" u="none" kern="0" dirty="0" err="1">
                <a:solidFill>
                  <a:srgbClr val="1E2D4E"/>
                </a:solidFill>
                <a:latin typeface="+mn-ea"/>
                <a:ea typeface="+mn-ea"/>
              </a:rPr>
              <a:t>sssss</a:t>
            </a:r>
            <a:endParaRPr lang="zh-CN" altLang="en-US" sz="1800" b="0" u="none" kern="0" dirty="0">
              <a:solidFill>
                <a:srgbClr val="1E2D4E"/>
              </a:solidFill>
              <a:latin typeface="+mn-ea"/>
              <a:ea typeface="+mn-ea"/>
            </a:endParaRPr>
          </a:p>
        </p:txBody>
      </p:sp>
    </p:spTree>
    <p:extLst>
      <p:ext uri="{BB962C8B-B14F-4D97-AF65-F5344CB8AC3E}">
        <p14:creationId xmlns:p14="http://schemas.microsoft.com/office/powerpoint/2010/main" val="3413039774"/>
      </p:ext>
    </p:extLst>
  </p:cSld>
  <p:clrMapOvr>
    <a:masterClrMapping/>
  </p:clrMapOvr>
  <p:transition advClick="0"/>
  <p:hf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624417" y="1341438"/>
            <a:ext cx="10972800" cy="4751387"/>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Rectangle 2">
            <a:extLst>
              <a:ext uri="{FF2B5EF4-FFF2-40B4-BE49-F238E27FC236}">
                <a16:creationId xmlns:a16="http://schemas.microsoft.com/office/drawing/2014/main" id="{BC91C548-E0BA-479A-AD0F-57869413CCEA}"/>
              </a:ext>
            </a:extLst>
          </p:cNvPr>
          <p:cNvSpPr>
            <a:spLocks noGrp="1" noChangeArrowheads="1"/>
          </p:cNvSpPr>
          <p:nvPr>
            <p:ph type="title"/>
          </p:nvPr>
        </p:nvSpPr>
        <p:spPr bwMode="auto">
          <a:xfrm>
            <a:off x="838527" y="0"/>
            <a:ext cx="10779556" cy="65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b="0">
                <a:solidFill>
                  <a:srgbClr val="273D6F"/>
                </a:solidFill>
              </a:defRPr>
            </a:lvl1pPr>
          </a:lstStyle>
          <a:p>
            <a:pPr lvl="0"/>
            <a:r>
              <a:rPr lang="zh-CN" altLang="en-US" dirty="0"/>
              <a:t>单击标题此处编辑母版标题</a:t>
            </a:r>
          </a:p>
        </p:txBody>
      </p:sp>
    </p:spTree>
    <p:extLst>
      <p:ext uri="{BB962C8B-B14F-4D97-AF65-F5344CB8AC3E}">
        <p14:creationId xmlns:p14="http://schemas.microsoft.com/office/powerpoint/2010/main" val="1458438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Text and Char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624417" y="1341438"/>
            <a:ext cx="5384800" cy="4751387"/>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Chart Placeholder 3"/>
          <p:cNvSpPr>
            <a:spLocks noGrp="1"/>
          </p:cNvSpPr>
          <p:nvPr>
            <p:ph type="chart" sz="half" idx="2"/>
          </p:nvPr>
        </p:nvSpPr>
        <p:spPr>
          <a:xfrm>
            <a:off x="6212417" y="1341438"/>
            <a:ext cx="5384800" cy="4751387"/>
          </a:xfrm>
        </p:spPr>
        <p:txBody>
          <a:bodyPr/>
          <a:lstStyle/>
          <a:p>
            <a:pPr lvl="0"/>
            <a:endParaRPr lang="en-US" noProof="0" dirty="0"/>
          </a:p>
        </p:txBody>
      </p:sp>
      <p:sp>
        <p:nvSpPr>
          <p:cNvPr id="5" name="Rectangle 2">
            <a:extLst>
              <a:ext uri="{FF2B5EF4-FFF2-40B4-BE49-F238E27FC236}">
                <a16:creationId xmlns:a16="http://schemas.microsoft.com/office/drawing/2014/main" id="{0E9D51D9-D6FB-4472-962D-54853F3F828E}"/>
              </a:ext>
            </a:extLst>
          </p:cNvPr>
          <p:cNvSpPr>
            <a:spLocks noGrp="1" noChangeArrowheads="1"/>
          </p:cNvSpPr>
          <p:nvPr>
            <p:ph type="title"/>
          </p:nvPr>
        </p:nvSpPr>
        <p:spPr bwMode="auto">
          <a:xfrm>
            <a:off x="838527" y="0"/>
            <a:ext cx="10779556" cy="65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单击标题此处编辑母版标题</a:t>
            </a:r>
          </a:p>
        </p:txBody>
      </p:sp>
    </p:spTree>
    <p:extLst>
      <p:ext uri="{BB962C8B-B14F-4D97-AF65-F5344CB8AC3E}">
        <p14:creationId xmlns:p14="http://schemas.microsoft.com/office/powerpoint/2010/main" val="2965746529"/>
      </p:ext>
    </p:extLst>
  </p:cSld>
  <p:clrMapOvr>
    <a:masterClrMapping/>
  </p:clrMapOvr>
  <p:transition advClick="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1.jp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371808D-ED89-4D16-B70D-BF39DB271B65}"/>
              </a:ext>
            </a:extLst>
          </p:cNvPr>
          <p:cNvSpPr/>
          <p:nvPr userDrawn="1"/>
        </p:nvSpPr>
        <p:spPr>
          <a:xfrm>
            <a:off x="0" y="-1272"/>
            <a:ext cx="11568608" cy="646423"/>
          </a:xfrm>
          <a:prstGeom prst="rect">
            <a:avLst/>
          </a:prstGeom>
          <a:gradFill flip="none" rotWithShape="1">
            <a:gsLst>
              <a:gs pos="100000">
                <a:srgbClr val="628ACC"/>
              </a:gs>
              <a:gs pos="51000">
                <a:srgbClr val="305598"/>
              </a:gs>
              <a:gs pos="0">
                <a:srgbClr val="2F5395"/>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占位符 2">
            <a:extLst>
              <a:ext uri="{FF2B5EF4-FFF2-40B4-BE49-F238E27FC236}">
                <a16:creationId xmlns:a16="http://schemas.microsoft.com/office/drawing/2014/main" id="{3DE5D626-3909-437A-B637-9402AC67A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6" name="图片 5">
            <a:extLst>
              <a:ext uri="{FF2B5EF4-FFF2-40B4-BE49-F238E27FC236}">
                <a16:creationId xmlns:a16="http://schemas.microsoft.com/office/drawing/2014/main" id="{798C55EA-252D-4DD3-A113-4BA57B1D6E0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59" r="6252" b="8469"/>
          <a:stretch/>
        </p:blipFill>
        <p:spPr>
          <a:xfrm>
            <a:off x="11520108" y="-1271"/>
            <a:ext cx="671891" cy="646423"/>
          </a:xfrm>
          <a:prstGeom prst="rect">
            <a:avLst/>
          </a:prstGeom>
        </p:spPr>
      </p:pic>
      <p:pic>
        <p:nvPicPr>
          <p:cNvPr id="23" name="图形 22">
            <a:extLst>
              <a:ext uri="{FF2B5EF4-FFF2-40B4-BE49-F238E27FC236}">
                <a16:creationId xmlns:a16="http://schemas.microsoft.com/office/drawing/2014/main" id="{A97C72F4-D895-45FB-B746-159C1FB3CDE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337" y="23813"/>
            <a:ext cx="576063" cy="576063"/>
          </a:xfrm>
          <a:prstGeom prst="rect">
            <a:avLst/>
          </a:prstGeom>
        </p:spPr>
      </p:pic>
      <p:pic>
        <p:nvPicPr>
          <p:cNvPr id="25" name="图形 24">
            <a:extLst>
              <a:ext uri="{FF2B5EF4-FFF2-40B4-BE49-F238E27FC236}">
                <a16:creationId xmlns:a16="http://schemas.microsoft.com/office/drawing/2014/main" id="{189EA4D1-7E5C-4FAC-8930-B9356F3B57B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737" y="86063"/>
            <a:ext cx="1644809" cy="496837"/>
          </a:xfrm>
          <a:prstGeom prst="rect">
            <a:avLst/>
          </a:prstGeom>
        </p:spPr>
      </p:pic>
    </p:spTree>
    <p:extLst>
      <p:ext uri="{BB962C8B-B14F-4D97-AF65-F5344CB8AC3E}">
        <p14:creationId xmlns:p14="http://schemas.microsoft.com/office/powerpoint/2010/main" val="1123699344"/>
      </p:ext>
    </p:extLst>
  </p:cSld>
  <p:clrMap bg1="lt1" tx1="dk1" bg2="lt2" tx2="dk2" accent1="accent1" accent2="accent2" accent3="accent3" accent4="accent4" accent5="accent5" accent6="accent6" hlink="hlink" folHlink="folHlink"/>
  <p:sldLayoutIdLst>
    <p:sldLayoutId id="2147483748"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9D127697-B8FE-777B-2459-217398401B78}"/>
              </a:ext>
            </a:extLst>
          </p:cNvPr>
          <p:cNvSpPr>
            <a:spLocks noGrp="1" noChangeArrowheads="1"/>
          </p:cNvSpPr>
          <p:nvPr>
            <p:ph type="title"/>
          </p:nvPr>
        </p:nvSpPr>
        <p:spPr bwMode="auto">
          <a:xfrm>
            <a:off x="609600" y="44624"/>
            <a:ext cx="10718370" cy="44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t>title</a:t>
            </a:r>
            <a:endParaRPr lang="zh-CN" altLang="en-US" dirty="0"/>
          </a:p>
        </p:txBody>
      </p:sp>
      <p:sp>
        <p:nvSpPr>
          <p:cNvPr id="1029" name="Rectangle 3">
            <a:extLst>
              <a:ext uri="{FF2B5EF4-FFF2-40B4-BE49-F238E27FC236}">
                <a16:creationId xmlns:a16="http://schemas.microsoft.com/office/drawing/2014/main" id="{E4CB7FA4-5A96-2588-CC14-F5ACF2ECE931}"/>
              </a:ext>
            </a:extLst>
          </p:cNvPr>
          <p:cNvSpPr>
            <a:spLocks noGrp="1" noChangeArrowheads="1"/>
          </p:cNvSpPr>
          <p:nvPr>
            <p:ph type="body" idx="1"/>
          </p:nvPr>
        </p:nvSpPr>
        <p:spPr bwMode="auto">
          <a:xfrm>
            <a:off x="609600" y="1371600"/>
            <a:ext cx="10972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8" name="直接连接符 7">
            <a:extLst>
              <a:ext uri="{FF2B5EF4-FFF2-40B4-BE49-F238E27FC236}">
                <a16:creationId xmlns:a16="http://schemas.microsoft.com/office/drawing/2014/main" id="{500E32E4-35FD-449B-A1F8-11E3C1E99D4E}"/>
              </a:ext>
            </a:extLst>
          </p:cNvPr>
          <p:cNvCxnSpPr/>
          <p:nvPr userDrawn="1"/>
        </p:nvCxnSpPr>
        <p:spPr>
          <a:xfrm flipV="1">
            <a:off x="0" y="548680"/>
            <a:ext cx="12192000" cy="5037"/>
          </a:xfrm>
          <a:prstGeom prst="line">
            <a:avLst/>
          </a:prstGeom>
          <a:ln w="57150">
            <a:solidFill>
              <a:srgbClr val="4A70C6"/>
            </a:solidFill>
          </a:ln>
        </p:spPr>
        <p:style>
          <a:lnRef idx="2">
            <a:schemeClr val="accent1"/>
          </a:lnRef>
          <a:fillRef idx="0">
            <a:schemeClr val="accent1"/>
          </a:fillRef>
          <a:effectRef idx="1">
            <a:schemeClr val="accent1"/>
          </a:effectRef>
          <a:fontRef idx="minor">
            <a:schemeClr val="tx1"/>
          </a:fontRef>
        </p:style>
      </p:cxnSp>
      <p:pic>
        <p:nvPicPr>
          <p:cNvPr id="7" name="图片 6">
            <a:extLst>
              <a:ext uri="{FF2B5EF4-FFF2-40B4-BE49-F238E27FC236}">
                <a16:creationId xmlns:a16="http://schemas.microsoft.com/office/drawing/2014/main" id="{27B53A58-A7C7-4259-B958-8EA54635F82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359" r="6252" b="8469"/>
          <a:stretch/>
        </p:blipFill>
        <p:spPr>
          <a:xfrm>
            <a:off x="11666545" y="10869"/>
            <a:ext cx="525456" cy="505538"/>
          </a:xfrm>
          <a:prstGeom prst="rect">
            <a:avLst/>
          </a:prstGeom>
        </p:spPr>
      </p:pic>
      <p:pic>
        <p:nvPicPr>
          <p:cNvPr id="4" name="图片 3">
            <a:extLst>
              <a:ext uri="{FF2B5EF4-FFF2-40B4-BE49-F238E27FC236}">
                <a16:creationId xmlns:a16="http://schemas.microsoft.com/office/drawing/2014/main" id="{4614FDA3-812E-4772-BA3D-1F2864C487A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730" y="35646"/>
            <a:ext cx="485796" cy="485796"/>
          </a:xfrm>
          <a:prstGeom prst="rect">
            <a:avLst/>
          </a:prstGeom>
        </p:spPr>
      </p:pic>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Lst>
  <p:transition advClick="0"/>
  <p:hf hdr="0" dt="0"/>
  <p:txStyles>
    <p:titleStyle>
      <a:lvl1pPr algn="l" rtl="0" eaLnBrk="0" fontAlgn="base" hangingPunct="0">
        <a:spcBef>
          <a:spcPct val="0"/>
        </a:spcBef>
        <a:spcAft>
          <a:spcPct val="0"/>
        </a:spcAft>
        <a:defRPr sz="3200" b="0">
          <a:solidFill>
            <a:srgbClr val="39527D"/>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p:titleStyle>
    <p:bodyStyle>
      <a:lvl1pPr marL="342900" indent="-342900" algn="l" rtl="0" eaLnBrk="0" fontAlgn="base" hangingPunct="0">
        <a:spcBef>
          <a:spcPct val="20000"/>
        </a:spcBef>
        <a:spcAft>
          <a:spcPct val="0"/>
        </a:spcAft>
        <a:buClr>
          <a:srgbClr val="003366"/>
        </a:buClr>
        <a:buSzPct val="85000"/>
        <a:buFont typeface="Wingdings" panose="05000000000000000000" pitchFamily="2" charset="2"/>
        <a:buChar char="v"/>
        <a:defRPr sz="3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lr>
          <a:srgbClr val="003366"/>
        </a:buClr>
        <a:buChar char="–"/>
        <a:defRPr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Clr>
          <a:srgbClr val="003366"/>
        </a:buClr>
        <a:buChar char="•"/>
        <a:defRPr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rtl="0" eaLnBrk="0" fontAlgn="base" hangingPunct="0">
        <a:spcBef>
          <a:spcPct val="20000"/>
        </a:spcBef>
        <a:spcAft>
          <a:spcPct val="0"/>
        </a:spcAft>
        <a:buClr>
          <a:srgbClr val="003366"/>
        </a:buClr>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rtl="0" eaLnBrk="0" fontAlgn="base" hangingPunct="0">
        <a:spcBef>
          <a:spcPct val="20000"/>
        </a:spcBef>
        <a:spcAft>
          <a:spcPct val="0"/>
        </a:spcAft>
        <a:buClr>
          <a:srgbClr val="003366"/>
        </a:buClr>
        <a:buChar char="»"/>
        <a:defRPr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rtl="0" eaLnBrk="1" fontAlgn="base" hangingPunct="1">
        <a:spcBef>
          <a:spcPct val="20000"/>
        </a:spcBef>
        <a:spcAft>
          <a:spcPct val="0"/>
        </a:spcAft>
        <a:buClr>
          <a:srgbClr val="003366"/>
        </a:buClr>
        <a:buChar char="»"/>
        <a:defRPr sz="2000">
          <a:solidFill>
            <a:schemeClr val="tx1"/>
          </a:solidFill>
          <a:latin typeface="+mn-lt"/>
          <a:ea typeface="ＭＳ Ｐゴシック" pitchFamily="-108" charset="-128"/>
        </a:defRPr>
      </a:lvl6pPr>
      <a:lvl7pPr marL="2971800" indent="-228600" algn="l" rtl="0" eaLnBrk="1" fontAlgn="base" hangingPunct="1">
        <a:spcBef>
          <a:spcPct val="20000"/>
        </a:spcBef>
        <a:spcAft>
          <a:spcPct val="0"/>
        </a:spcAft>
        <a:buClr>
          <a:srgbClr val="003366"/>
        </a:buClr>
        <a:buChar char="»"/>
        <a:defRPr sz="2000">
          <a:solidFill>
            <a:schemeClr val="tx1"/>
          </a:solidFill>
          <a:latin typeface="+mn-lt"/>
          <a:ea typeface="ＭＳ Ｐゴシック" pitchFamily="-108" charset="-128"/>
        </a:defRPr>
      </a:lvl7pPr>
      <a:lvl8pPr marL="3429000" indent="-228600" algn="l" rtl="0" eaLnBrk="1" fontAlgn="base" hangingPunct="1">
        <a:spcBef>
          <a:spcPct val="20000"/>
        </a:spcBef>
        <a:spcAft>
          <a:spcPct val="0"/>
        </a:spcAft>
        <a:buClr>
          <a:srgbClr val="003366"/>
        </a:buClr>
        <a:buChar char="»"/>
        <a:defRPr sz="2000">
          <a:solidFill>
            <a:schemeClr val="tx1"/>
          </a:solidFill>
          <a:latin typeface="+mn-lt"/>
          <a:ea typeface="ＭＳ Ｐゴシック" pitchFamily="-108" charset="-128"/>
        </a:defRPr>
      </a:lvl8pPr>
      <a:lvl9pPr marL="3886200" indent="-228600" algn="l" rtl="0" eaLnBrk="1" fontAlgn="base" hangingPunct="1">
        <a:spcBef>
          <a:spcPct val="20000"/>
        </a:spcBef>
        <a:spcAft>
          <a:spcPct val="0"/>
        </a:spcAft>
        <a:buClr>
          <a:srgbClr val="003366"/>
        </a:buClr>
        <a:buChar char="»"/>
        <a:defRPr sz="2000">
          <a:solidFill>
            <a:schemeClr val="tx1"/>
          </a:solidFill>
          <a:latin typeface="+mn-lt"/>
          <a:ea typeface="ＭＳ Ｐゴシック" pitchFamily="-108" charset="-128"/>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5467A-1F9F-4992-B96B-1673FD4B683A}"/>
              </a:ext>
            </a:extLst>
          </p:cNvPr>
          <p:cNvSpPr>
            <a:spLocks noGrp="1"/>
          </p:cNvSpPr>
          <p:nvPr>
            <p:ph type="ctrTitle"/>
          </p:nvPr>
        </p:nvSpPr>
        <p:spPr>
          <a:xfrm>
            <a:off x="191344" y="2420889"/>
            <a:ext cx="12169352" cy="936104"/>
          </a:xfrm>
        </p:spPr>
        <p:txBody>
          <a:bodyPr>
            <a:noAutofit/>
          </a:bodyPr>
          <a:lstStyle/>
          <a:p>
            <a:r>
              <a:rPr lang="zh-CN" altLang="en-US" sz="4000" b="1" dirty="0">
                <a:solidFill>
                  <a:srgbClr val="1E2D4E"/>
                </a:solidFill>
              </a:rPr>
              <a:t>利用</a:t>
            </a:r>
            <a:r>
              <a:rPr lang="en-US" altLang="zh-CN" sz="4000" b="1" dirty="0">
                <a:solidFill>
                  <a:srgbClr val="1E2D4E"/>
                </a:solidFill>
              </a:rPr>
              <a:t>DPU</a:t>
            </a:r>
            <a:r>
              <a:rPr lang="zh-CN" altLang="en-US" sz="4000" b="1" dirty="0">
                <a:solidFill>
                  <a:srgbClr val="1E2D4E"/>
                </a:solidFill>
              </a:rPr>
              <a:t>加速文件系统虚拟化的设计与挑战</a:t>
            </a:r>
          </a:p>
        </p:txBody>
      </p:sp>
      <p:sp>
        <p:nvSpPr>
          <p:cNvPr id="3" name="副标题 2">
            <a:extLst>
              <a:ext uri="{FF2B5EF4-FFF2-40B4-BE49-F238E27FC236}">
                <a16:creationId xmlns:a16="http://schemas.microsoft.com/office/drawing/2014/main" id="{7E710B1E-EBB1-4DA3-BA1E-E02273BF833D}"/>
              </a:ext>
            </a:extLst>
          </p:cNvPr>
          <p:cNvSpPr>
            <a:spLocks noGrp="1"/>
          </p:cNvSpPr>
          <p:nvPr>
            <p:ph type="subTitle" idx="1"/>
          </p:nvPr>
        </p:nvSpPr>
        <p:spPr>
          <a:xfrm>
            <a:off x="4943872" y="4437112"/>
            <a:ext cx="2304256" cy="1368152"/>
          </a:xfrm>
        </p:spPr>
        <p:txBody>
          <a:bodyPr>
            <a:normAutofit/>
          </a:bodyPr>
          <a:lstStyle/>
          <a:p>
            <a:r>
              <a:rPr lang="zh-CN" altLang="en-US" sz="3200" dirty="0">
                <a:solidFill>
                  <a:srgbClr val="2A3E6D"/>
                </a:solidFill>
              </a:rPr>
              <a:t>仇实</a:t>
            </a:r>
            <a:endParaRPr lang="en-US" altLang="zh-CN" sz="3200" dirty="0">
              <a:solidFill>
                <a:srgbClr val="2A3E6D"/>
              </a:solidFill>
            </a:endParaRPr>
          </a:p>
          <a:p>
            <a:r>
              <a:rPr lang="en-US" altLang="zh-CN" sz="3200" dirty="0">
                <a:solidFill>
                  <a:srgbClr val="2A3E6D"/>
                </a:solidFill>
              </a:rPr>
              <a:t>2023/11/2</a:t>
            </a:r>
            <a:endParaRPr lang="zh-CN" altLang="en-US" sz="3200" dirty="0">
              <a:solidFill>
                <a:srgbClr val="2A3E6D"/>
              </a:solidFill>
            </a:endParaRPr>
          </a:p>
        </p:txBody>
      </p:sp>
    </p:spTree>
    <p:extLst>
      <p:ext uri="{BB962C8B-B14F-4D97-AF65-F5344CB8AC3E}">
        <p14:creationId xmlns:p14="http://schemas.microsoft.com/office/powerpoint/2010/main" val="3969363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sp>
        <p:nvSpPr>
          <p:cNvPr id="3" name="标题 1">
            <a:extLst>
              <a:ext uri="{FF2B5EF4-FFF2-40B4-BE49-F238E27FC236}">
                <a16:creationId xmlns:a16="http://schemas.microsoft.com/office/drawing/2014/main" id="{AFBB54E3-056C-AE7F-BC82-CB8525671339}"/>
              </a:ext>
            </a:extLst>
          </p:cNvPr>
          <p:cNvSpPr txBox="1">
            <a:spLocks/>
          </p:cNvSpPr>
          <p:nvPr/>
        </p:nvSpPr>
        <p:spPr bwMode="auto">
          <a:xfrm>
            <a:off x="479376" y="836712"/>
            <a:ext cx="11161240"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pPr algn="just"/>
            <a:r>
              <a:rPr lang="zh-CN" altLang="en-US" sz="1800" u="none" kern="0" dirty="0">
                <a:solidFill>
                  <a:srgbClr val="1E2D4E"/>
                </a:solidFill>
              </a:rPr>
              <a:t>路径性能与开销</a:t>
            </a:r>
            <a:endParaRPr lang="en-US" altLang="zh-CN" sz="1800" u="none" kern="0" dirty="0">
              <a:solidFill>
                <a:srgbClr val="1E2D4E"/>
              </a:solidFill>
            </a:endParaRPr>
          </a:p>
        </p:txBody>
      </p:sp>
      <p:sp>
        <p:nvSpPr>
          <p:cNvPr id="4" name="标题 1">
            <a:extLst>
              <a:ext uri="{FF2B5EF4-FFF2-40B4-BE49-F238E27FC236}">
                <a16:creationId xmlns:a16="http://schemas.microsoft.com/office/drawing/2014/main" id="{C2F1A885-6DB5-D53D-0A3F-FEA0BE699457}"/>
              </a:ext>
            </a:extLst>
          </p:cNvPr>
          <p:cNvSpPr txBox="1">
            <a:spLocks/>
          </p:cNvSpPr>
          <p:nvPr/>
        </p:nvSpPr>
        <p:spPr bwMode="auto">
          <a:xfrm>
            <a:off x="479376" y="3356992"/>
            <a:ext cx="11161240"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pPr algn="just"/>
            <a:r>
              <a:rPr lang="zh-CN" altLang="en-US" sz="1800" u="none" kern="0" dirty="0">
                <a:solidFill>
                  <a:srgbClr val="1E2D4E"/>
                </a:solidFill>
              </a:rPr>
              <a:t>编程模式分析（以</a:t>
            </a:r>
            <a:r>
              <a:rPr lang="en-US" altLang="zh-CN" sz="1800" u="none" kern="0" dirty="0">
                <a:solidFill>
                  <a:srgbClr val="1E2D4E"/>
                </a:solidFill>
              </a:rPr>
              <a:t>BF3</a:t>
            </a:r>
            <a:r>
              <a:rPr lang="zh-CN" altLang="en-US" sz="1800" u="none" kern="0" dirty="0">
                <a:solidFill>
                  <a:srgbClr val="1E2D4E"/>
                </a:solidFill>
              </a:rPr>
              <a:t>为例）</a:t>
            </a:r>
            <a:endParaRPr lang="en-US" altLang="zh-CN" sz="1800" u="none" kern="0" dirty="0">
              <a:solidFill>
                <a:srgbClr val="1E2D4E"/>
              </a:solidFill>
            </a:endParaRPr>
          </a:p>
          <a:p>
            <a:pPr algn="just"/>
            <a:r>
              <a:rPr lang="en-US" altLang="zh-CN" sz="1800" u="none" kern="0" dirty="0" err="1">
                <a:solidFill>
                  <a:srgbClr val="1E2D4E"/>
                </a:solidFill>
              </a:rPr>
              <a:t>OFF-load</a:t>
            </a:r>
            <a:r>
              <a:rPr lang="en-US" altLang="zh-CN" sz="1800" u="none" kern="0" dirty="0">
                <a:solidFill>
                  <a:srgbClr val="1E2D4E"/>
                </a:solidFill>
              </a:rPr>
              <a:t> Core</a:t>
            </a:r>
          </a:p>
          <a:p>
            <a:pPr algn="just"/>
            <a:endParaRPr lang="en-US" altLang="zh-CN" sz="1800" u="none" kern="0" dirty="0">
              <a:solidFill>
                <a:srgbClr val="1E2D4E"/>
              </a:solidFill>
            </a:endParaRPr>
          </a:p>
          <a:p>
            <a:pPr algn="just"/>
            <a:r>
              <a:rPr lang="en-US" altLang="zh-CN" sz="1800" u="none" kern="0" dirty="0">
                <a:solidFill>
                  <a:srgbClr val="1E2D4E"/>
                </a:solidFill>
              </a:rPr>
              <a:t>On-load Core</a:t>
            </a:r>
          </a:p>
        </p:txBody>
      </p:sp>
    </p:spTree>
    <p:extLst>
      <p:ext uri="{BB962C8B-B14F-4D97-AF65-F5344CB8AC3E}">
        <p14:creationId xmlns:p14="http://schemas.microsoft.com/office/powerpoint/2010/main" val="1855705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pic>
        <p:nvPicPr>
          <p:cNvPr id="6" name="图片 5">
            <a:extLst>
              <a:ext uri="{FF2B5EF4-FFF2-40B4-BE49-F238E27FC236}">
                <a16:creationId xmlns:a16="http://schemas.microsoft.com/office/drawing/2014/main" id="{FB5E92FF-0905-7476-D4D8-6C80D0D03388}"/>
              </a:ext>
            </a:extLst>
          </p:cNvPr>
          <p:cNvPicPr>
            <a:picLocks noChangeAspect="1"/>
          </p:cNvPicPr>
          <p:nvPr/>
        </p:nvPicPr>
        <p:blipFill>
          <a:blip r:embed="rId3"/>
          <a:stretch>
            <a:fillRect/>
          </a:stretch>
        </p:blipFill>
        <p:spPr>
          <a:xfrm>
            <a:off x="767408" y="908719"/>
            <a:ext cx="4608512" cy="3430133"/>
          </a:xfrm>
          <a:prstGeom prst="rect">
            <a:avLst/>
          </a:prstGeom>
        </p:spPr>
      </p:pic>
    </p:spTree>
    <p:extLst>
      <p:ext uri="{BB962C8B-B14F-4D97-AF65-F5344CB8AC3E}">
        <p14:creationId xmlns:p14="http://schemas.microsoft.com/office/powerpoint/2010/main" val="2556143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pic>
        <p:nvPicPr>
          <p:cNvPr id="6" name="图片 5">
            <a:extLst>
              <a:ext uri="{FF2B5EF4-FFF2-40B4-BE49-F238E27FC236}">
                <a16:creationId xmlns:a16="http://schemas.microsoft.com/office/drawing/2014/main" id="{C1091B3D-8E64-7E0A-2AEE-201FB80E1F11}"/>
              </a:ext>
            </a:extLst>
          </p:cNvPr>
          <p:cNvPicPr>
            <a:picLocks noChangeAspect="1"/>
          </p:cNvPicPr>
          <p:nvPr/>
        </p:nvPicPr>
        <p:blipFill>
          <a:blip r:embed="rId3"/>
          <a:stretch>
            <a:fillRect/>
          </a:stretch>
        </p:blipFill>
        <p:spPr>
          <a:xfrm>
            <a:off x="335360" y="1158272"/>
            <a:ext cx="7346458" cy="2704753"/>
          </a:xfrm>
          <a:prstGeom prst="rect">
            <a:avLst/>
          </a:prstGeom>
        </p:spPr>
      </p:pic>
      <p:pic>
        <p:nvPicPr>
          <p:cNvPr id="8" name="图片 7">
            <a:extLst>
              <a:ext uri="{FF2B5EF4-FFF2-40B4-BE49-F238E27FC236}">
                <a16:creationId xmlns:a16="http://schemas.microsoft.com/office/drawing/2014/main" id="{2D342A49-4D4B-F7D4-267F-72103125F9E9}"/>
              </a:ext>
            </a:extLst>
          </p:cNvPr>
          <p:cNvPicPr>
            <a:picLocks noChangeAspect="1"/>
          </p:cNvPicPr>
          <p:nvPr/>
        </p:nvPicPr>
        <p:blipFill>
          <a:blip r:embed="rId4"/>
          <a:stretch>
            <a:fillRect/>
          </a:stretch>
        </p:blipFill>
        <p:spPr>
          <a:xfrm>
            <a:off x="7752184" y="1124744"/>
            <a:ext cx="3729659" cy="2704753"/>
          </a:xfrm>
          <a:prstGeom prst="rect">
            <a:avLst/>
          </a:prstGeom>
        </p:spPr>
      </p:pic>
    </p:spTree>
    <p:extLst>
      <p:ext uri="{BB962C8B-B14F-4D97-AF65-F5344CB8AC3E}">
        <p14:creationId xmlns:p14="http://schemas.microsoft.com/office/powerpoint/2010/main" val="272067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pic>
        <p:nvPicPr>
          <p:cNvPr id="4" name="图片 3">
            <a:extLst>
              <a:ext uri="{FF2B5EF4-FFF2-40B4-BE49-F238E27FC236}">
                <a16:creationId xmlns:a16="http://schemas.microsoft.com/office/drawing/2014/main" id="{CBEA5C3B-C09C-5470-5376-742ECD267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715"/>
            <a:ext cx="5184576" cy="5250669"/>
          </a:xfrm>
          <a:prstGeom prst="rect">
            <a:avLst/>
          </a:prstGeom>
        </p:spPr>
      </p:pic>
      <p:pic>
        <p:nvPicPr>
          <p:cNvPr id="9" name="图片 8">
            <a:extLst>
              <a:ext uri="{FF2B5EF4-FFF2-40B4-BE49-F238E27FC236}">
                <a16:creationId xmlns:a16="http://schemas.microsoft.com/office/drawing/2014/main" id="{FC7ED61A-133F-B0FE-0E65-F27D9ED935A3}"/>
              </a:ext>
            </a:extLst>
          </p:cNvPr>
          <p:cNvPicPr>
            <a:picLocks noChangeAspect="1"/>
          </p:cNvPicPr>
          <p:nvPr/>
        </p:nvPicPr>
        <p:blipFill rotWithShape="1">
          <a:blip r:embed="rId4">
            <a:extLst>
              <a:ext uri="{28A0092B-C50C-407E-A947-70E740481C1C}">
                <a14:useLocalDpi xmlns:a14="http://schemas.microsoft.com/office/drawing/2010/main" val="0"/>
              </a:ext>
            </a:extLst>
          </a:blip>
          <a:srcRect l="13382" t="5310" r="18107" b="13639"/>
          <a:stretch/>
        </p:blipFill>
        <p:spPr>
          <a:xfrm>
            <a:off x="5519936" y="1484784"/>
            <a:ext cx="6423837" cy="3456384"/>
          </a:xfrm>
          <a:prstGeom prst="rect">
            <a:avLst/>
          </a:prstGeom>
        </p:spPr>
      </p:pic>
    </p:spTree>
    <p:extLst>
      <p:ext uri="{BB962C8B-B14F-4D97-AF65-F5344CB8AC3E}">
        <p14:creationId xmlns:p14="http://schemas.microsoft.com/office/powerpoint/2010/main" val="1336948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pic>
        <p:nvPicPr>
          <p:cNvPr id="5" name="图片 4">
            <a:extLst>
              <a:ext uri="{FF2B5EF4-FFF2-40B4-BE49-F238E27FC236}">
                <a16:creationId xmlns:a16="http://schemas.microsoft.com/office/drawing/2014/main" id="{B542644D-2440-901E-79C3-4A0643B1F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9" y="780304"/>
            <a:ext cx="8446128" cy="4448896"/>
          </a:xfrm>
          <a:prstGeom prst="rect">
            <a:avLst/>
          </a:prstGeom>
        </p:spPr>
      </p:pic>
      <p:sp>
        <p:nvSpPr>
          <p:cNvPr id="7" name="文本框 6">
            <a:extLst>
              <a:ext uri="{FF2B5EF4-FFF2-40B4-BE49-F238E27FC236}">
                <a16:creationId xmlns:a16="http://schemas.microsoft.com/office/drawing/2014/main" id="{E75F1F40-B89A-5691-25E5-5EE28AF11044}"/>
              </a:ext>
            </a:extLst>
          </p:cNvPr>
          <p:cNvSpPr txBox="1"/>
          <p:nvPr/>
        </p:nvSpPr>
        <p:spPr bwMode="auto">
          <a:xfrm>
            <a:off x="4727848" y="5229200"/>
            <a:ext cx="615391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u="none" kern="0" dirty="0" err="1">
                <a:solidFill>
                  <a:srgbClr val="1E2D4E"/>
                </a:solidFill>
              </a:rPr>
              <a:t>Doca</a:t>
            </a:r>
            <a:r>
              <a:rPr lang="en-US" altLang="zh-CN" sz="2000" u="none" kern="0" dirty="0">
                <a:solidFill>
                  <a:srgbClr val="1E2D4E"/>
                </a:solidFill>
              </a:rPr>
              <a:t> tool chain</a:t>
            </a:r>
          </a:p>
          <a:p>
            <a:endParaRPr lang="en-US" altLang="zh-CN" dirty="0"/>
          </a:p>
          <a:p>
            <a:r>
              <a:rPr lang="en-US" altLang="zh-CN" b="0" u="none" dirty="0">
                <a:solidFill>
                  <a:srgbClr val="1E2D4E"/>
                </a:solidFill>
              </a:rPr>
              <a:t>RDMA QP</a:t>
            </a:r>
            <a:r>
              <a:rPr lang="zh-CN" altLang="en-US" b="0" u="none" dirty="0">
                <a:solidFill>
                  <a:srgbClr val="1E2D4E"/>
                </a:solidFill>
              </a:rPr>
              <a:t>：</a:t>
            </a:r>
            <a:r>
              <a:rPr lang="en-US" altLang="zh-CN" b="0" u="none" dirty="0">
                <a:solidFill>
                  <a:srgbClr val="1E2D4E"/>
                </a:solidFill>
              </a:rPr>
              <a:t> CQ</a:t>
            </a:r>
            <a:r>
              <a:rPr lang="zh-CN" altLang="en-US" b="0" u="none" dirty="0">
                <a:solidFill>
                  <a:srgbClr val="1E2D4E"/>
                </a:solidFill>
              </a:rPr>
              <a:t>唤醒线程，</a:t>
            </a:r>
            <a:r>
              <a:rPr lang="en-US" altLang="zh-CN" b="0" u="none" dirty="0">
                <a:solidFill>
                  <a:srgbClr val="1E2D4E"/>
                </a:solidFill>
              </a:rPr>
              <a:t>DPA</a:t>
            </a:r>
            <a:r>
              <a:rPr lang="zh-CN" altLang="en-US" b="0" u="none" dirty="0">
                <a:solidFill>
                  <a:srgbClr val="1E2D4E"/>
                </a:solidFill>
              </a:rPr>
              <a:t>处理</a:t>
            </a:r>
            <a:r>
              <a:rPr lang="en-US" altLang="zh-CN" b="0" u="none" dirty="0">
                <a:solidFill>
                  <a:srgbClr val="1E2D4E"/>
                </a:solidFill>
              </a:rPr>
              <a:t>RDMA</a:t>
            </a:r>
            <a:r>
              <a:rPr lang="zh-CN" altLang="en-US" b="0" u="none" dirty="0">
                <a:solidFill>
                  <a:srgbClr val="1E2D4E"/>
                </a:solidFill>
              </a:rPr>
              <a:t>，</a:t>
            </a:r>
            <a:r>
              <a:rPr lang="en-US" altLang="zh-CN" b="0" u="none" dirty="0">
                <a:solidFill>
                  <a:srgbClr val="1E2D4E"/>
                </a:solidFill>
              </a:rPr>
              <a:t>DPA</a:t>
            </a:r>
            <a:r>
              <a:rPr lang="zh-CN" altLang="en-US" b="0" u="none" dirty="0">
                <a:solidFill>
                  <a:srgbClr val="1E2D4E"/>
                </a:solidFill>
              </a:rPr>
              <a:t>可以插入一些库，插入</a:t>
            </a:r>
            <a:r>
              <a:rPr lang="en-US" altLang="zh-CN" b="0" u="none" dirty="0">
                <a:solidFill>
                  <a:srgbClr val="1E2D4E"/>
                </a:solidFill>
              </a:rPr>
              <a:t>pipe</a:t>
            </a:r>
            <a:r>
              <a:rPr lang="zh-CN" altLang="en-US" b="0" u="none" dirty="0">
                <a:solidFill>
                  <a:srgbClr val="1E2D4E"/>
                </a:solidFill>
              </a:rPr>
              <a:t>，插入</a:t>
            </a:r>
            <a:r>
              <a:rPr lang="en-US" altLang="zh-CN" b="0" u="none" dirty="0">
                <a:solidFill>
                  <a:srgbClr val="1E2D4E"/>
                </a:solidFill>
              </a:rPr>
              <a:t>pipe</a:t>
            </a:r>
            <a:r>
              <a:rPr lang="zh-CN" altLang="en-US" b="0" u="none" dirty="0">
                <a:solidFill>
                  <a:srgbClr val="1E2D4E"/>
                </a:solidFill>
              </a:rPr>
              <a:t>规则。</a:t>
            </a:r>
            <a:endParaRPr lang="en-US" altLang="zh-CN" b="0" u="none" dirty="0">
              <a:solidFill>
                <a:srgbClr val="1E2D4E"/>
              </a:solidFill>
            </a:endParaRPr>
          </a:p>
        </p:txBody>
      </p:sp>
    </p:spTree>
    <p:extLst>
      <p:ext uri="{BB962C8B-B14F-4D97-AF65-F5344CB8AC3E}">
        <p14:creationId xmlns:p14="http://schemas.microsoft.com/office/powerpoint/2010/main" val="3511316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pic>
        <p:nvPicPr>
          <p:cNvPr id="3" name="Picture 4">
            <a:extLst>
              <a:ext uri="{FF2B5EF4-FFF2-40B4-BE49-F238E27FC236}">
                <a16:creationId xmlns:a16="http://schemas.microsoft.com/office/drawing/2014/main" id="{E88ED88C-0CC8-37F8-29C6-38690559E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8" y="764704"/>
            <a:ext cx="7839031" cy="38164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6">
            <a:extLst>
              <a:ext uri="{FF2B5EF4-FFF2-40B4-BE49-F238E27FC236}">
                <a16:creationId xmlns:a16="http://schemas.microsoft.com/office/drawing/2014/main" id="{579C9E26-B657-DFE3-F4CF-199523DE5D8D}"/>
              </a:ext>
            </a:extLst>
          </p:cNvPr>
          <p:cNvSpPr txBox="1"/>
          <p:nvPr/>
        </p:nvSpPr>
        <p:spPr bwMode="auto">
          <a:xfrm>
            <a:off x="479376" y="4509120"/>
            <a:ext cx="102971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1pPr>
            <a:lvl2pPr marL="4572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2pPr>
            <a:lvl3pPr marL="9144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3pPr>
            <a:lvl4pPr marL="13716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4pPr>
            <a:lvl5pPr marL="18288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5pPr>
            <a:lvl6pPr marL="22860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6pPr>
            <a:lvl7pPr marL="27432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7pPr>
            <a:lvl8pPr marL="32004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8pPr>
            <a:lvl9pPr marL="36576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9pPr>
          </a:lstStyle>
          <a:p>
            <a:r>
              <a:rPr lang="en-US" altLang="zh-CN" sz="2000" u="none" kern="0" dirty="0">
                <a:solidFill>
                  <a:srgbClr val="1E2D4E"/>
                </a:solidFill>
              </a:rPr>
              <a:t>DPA:</a:t>
            </a:r>
          </a:p>
          <a:p>
            <a:r>
              <a:rPr lang="en-US" altLang="zh-CN" b="0" u="none" kern="0" dirty="0">
                <a:solidFill>
                  <a:srgbClr val="1E2D4E"/>
                </a:solidFill>
              </a:rPr>
              <a:t>1</a:t>
            </a:r>
            <a:r>
              <a:rPr lang="zh-CN" altLang="en-US" b="0" u="none" kern="0" dirty="0">
                <a:solidFill>
                  <a:srgbClr val="1E2D4E"/>
                </a:solidFill>
              </a:rPr>
              <a:t>、具有独立的</a:t>
            </a:r>
            <a:r>
              <a:rPr lang="en-US" altLang="zh-CN" b="0" u="none" kern="0" dirty="0">
                <a:solidFill>
                  <a:srgbClr val="1E2D4E"/>
                </a:solidFill>
              </a:rPr>
              <a:t>DMA</a:t>
            </a:r>
            <a:r>
              <a:rPr lang="zh-CN" altLang="en-US" b="0" u="none" kern="0" dirty="0">
                <a:solidFill>
                  <a:srgbClr val="1E2D4E"/>
                </a:solidFill>
              </a:rPr>
              <a:t>单元，可以并行的访问任何内存地址，且不会与</a:t>
            </a:r>
            <a:r>
              <a:rPr lang="en-US" altLang="zh-CN" b="0" u="none" kern="0" dirty="0">
                <a:solidFill>
                  <a:srgbClr val="1E2D4E"/>
                </a:solidFill>
              </a:rPr>
              <a:t>NIC</a:t>
            </a:r>
            <a:r>
              <a:rPr lang="zh-CN" altLang="en-US" b="0" u="none" kern="0" dirty="0">
                <a:solidFill>
                  <a:srgbClr val="1E2D4E"/>
                </a:solidFill>
              </a:rPr>
              <a:t>产生争用。此外</a:t>
            </a:r>
            <a:r>
              <a:rPr lang="en-US" altLang="zh-CN" b="0" u="none" kern="0" dirty="0">
                <a:solidFill>
                  <a:srgbClr val="1E2D4E"/>
                </a:solidFill>
              </a:rPr>
              <a:t>NIC</a:t>
            </a:r>
            <a:r>
              <a:rPr lang="zh-CN" altLang="en-US" b="0" u="none" kern="0" dirty="0">
                <a:solidFill>
                  <a:srgbClr val="1E2D4E"/>
                </a:solidFill>
              </a:rPr>
              <a:t>可以直接</a:t>
            </a:r>
            <a:r>
              <a:rPr lang="en-US" altLang="zh-CN" b="0" u="none" kern="0" dirty="0">
                <a:solidFill>
                  <a:srgbClr val="1E2D4E"/>
                </a:solidFill>
              </a:rPr>
              <a:t>DMA</a:t>
            </a:r>
            <a:r>
              <a:rPr lang="zh-CN" altLang="en-US" b="0" u="none" kern="0" dirty="0">
                <a:solidFill>
                  <a:srgbClr val="1E2D4E"/>
                </a:solidFill>
              </a:rPr>
              <a:t>到</a:t>
            </a:r>
            <a:r>
              <a:rPr lang="en-US" altLang="zh-CN" b="0" u="none" kern="0" dirty="0">
                <a:solidFill>
                  <a:srgbClr val="1E2D4E"/>
                </a:solidFill>
              </a:rPr>
              <a:t>DPA</a:t>
            </a:r>
            <a:r>
              <a:rPr lang="zh-CN" altLang="en-US" b="0" u="none" kern="0" dirty="0">
                <a:solidFill>
                  <a:srgbClr val="1E2D4E"/>
                </a:solidFill>
              </a:rPr>
              <a:t>的</a:t>
            </a:r>
            <a:r>
              <a:rPr lang="en-US" altLang="zh-CN" b="0" u="none" kern="0" dirty="0">
                <a:solidFill>
                  <a:srgbClr val="1E2D4E"/>
                </a:solidFill>
              </a:rPr>
              <a:t>cache</a:t>
            </a:r>
            <a:r>
              <a:rPr lang="zh-CN" altLang="en-US" b="0" u="none" kern="0" dirty="0">
                <a:solidFill>
                  <a:srgbClr val="1E2D4E"/>
                </a:solidFill>
              </a:rPr>
              <a:t>，类似于</a:t>
            </a:r>
            <a:r>
              <a:rPr lang="en-US" altLang="zh-CN" b="0" u="none" kern="0" dirty="0">
                <a:solidFill>
                  <a:srgbClr val="1E2D4E"/>
                </a:solidFill>
              </a:rPr>
              <a:t>Intel DDIO.</a:t>
            </a:r>
            <a:endParaRPr lang="en-US" altLang="zh-CN" b="0" u="none" dirty="0">
              <a:solidFill>
                <a:srgbClr val="1E2D4E"/>
              </a:solidFill>
            </a:endParaRPr>
          </a:p>
        </p:txBody>
      </p:sp>
      <p:pic>
        <p:nvPicPr>
          <p:cNvPr id="6" name="图片 5">
            <a:extLst>
              <a:ext uri="{FF2B5EF4-FFF2-40B4-BE49-F238E27FC236}">
                <a16:creationId xmlns:a16="http://schemas.microsoft.com/office/drawing/2014/main" id="{3B0F1CF6-1170-541D-B7E8-178DD44226B2}"/>
              </a:ext>
            </a:extLst>
          </p:cNvPr>
          <p:cNvPicPr>
            <a:picLocks noChangeAspect="1"/>
          </p:cNvPicPr>
          <p:nvPr/>
        </p:nvPicPr>
        <p:blipFill>
          <a:blip r:embed="rId4"/>
          <a:stretch>
            <a:fillRect/>
          </a:stretch>
        </p:blipFill>
        <p:spPr>
          <a:xfrm>
            <a:off x="8616280" y="1259162"/>
            <a:ext cx="2614174" cy="3249958"/>
          </a:xfrm>
          <a:prstGeom prst="rect">
            <a:avLst/>
          </a:prstGeom>
        </p:spPr>
      </p:pic>
    </p:spTree>
    <p:extLst>
      <p:ext uri="{BB962C8B-B14F-4D97-AF65-F5344CB8AC3E}">
        <p14:creationId xmlns:p14="http://schemas.microsoft.com/office/powerpoint/2010/main" val="1180823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pic>
        <p:nvPicPr>
          <p:cNvPr id="1026" name="Picture 2">
            <a:extLst>
              <a:ext uri="{FF2B5EF4-FFF2-40B4-BE49-F238E27FC236}">
                <a16:creationId xmlns:a16="http://schemas.microsoft.com/office/drawing/2014/main" id="{90D1FB1F-FF97-0098-7E59-1AD59A9D6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908720"/>
            <a:ext cx="5904656" cy="460768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E39CA95C-5022-E3C9-04F7-5A071DA60194}"/>
              </a:ext>
            </a:extLst>
          </p:cNvPr>
          <p:cNvSpPr txBox="1"/>
          <p:nvPr/>
        </p:nvSpPr>
        <p:spPr bwMode="auto">
          <a:xfrm>
            <a:off x="6240016" y="1196752"/>
            <a:ext cx="552750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u="none" kern="0" dirty="0">
                <a:solidFill>
                  <a:srgbClr val="1E2D4E"/>
                </a:solidFill>
              </a:rPr>
              <a:t>1</a:t>
            </a:r>
            <a:r>
              <a:rPr lang="zh-CN" altLang="en-US" sz="2000" u="none" kern="0" dirty="0">
                <a:solidFill>
                  <a:srgbClr val="1E2D4E"/>
                </a:solidFill>
              </a:rPr>
              <a:t>、</a:t>
            </a:r>
            <a:r>
              <a:rPr lang="en-US" altLang="zh-CN" sz="2000" u="none" kern="0" dirty="0">
                <a:solidFill>
                  <a:srgbClr val="1E2D4E"/>
                </a:solidFill>
              </a:rPr>
              <a:t>DPA process</a:t>
            </a:r>
          </a:p>
          <a:p>
            <a:r>
              <a:rPr lang="en-US" altLang="zh-CN" b="0" u="none" kern="0" dirty="0">
                <a:solidFill>
                  <a:srgbClr val="1E2D4E"/>
                </a:solidFill>
              </a:rPr>
              <a:t>DPA</a:t>
            </a:r>
            <a:r>
              <a:rPr lang="zh-CN" altLang="en-US" b="0" u="none" kern="0" dirty="0">
                <a:solidFill>
                  <a:srgbClr val="1E2D4E"/>
                </a:solidFill>
              </a:rPr>
              <a:t>进程随着</a:t>
            </a:r>
            <a:r>
              <a:rPr lang="en-US" altLang="zh-CN" b="0" u="none" kern="0" dirty="0">
                <a:solidFill>
                  <a:srgbClr val="1E2D4E"/>
                </a:solidFill>
              </a:rPr>
              <a:t>host</a:t>
            </a:r>
            <a:r>
              <a:rPr lang="zh-CN" altLang="en-US" b="0" u="none" kern="0" dirty="0">
                <a:solidFill>
                  <a:srgbClr val="1E2D4E"/>
                </a:solidFill>
              </a:rPr>
              <a:t>应用创建而创建，</a:t>
            </a:r>
            <a:r>
              <a:rPr lang="en-US" altLang="zh-CN" b="0" u="none" kern="0" dirty="0">
                <a:solidFill>
                  <a:srgbClr val="1E2D4E"/>
                </a:solidFill>
              </a:rPr>
              <a:t>host</a:t>
            </a:r>
            <a:r>
              <a:rPr lang="zh-CN" altLang="en-US" b="0" u="none" kern="0" dirty="0">
                <a:solidFill>
                  <a:srgbClr val="1E2D4E"/>
                </a:solidFill>
              </a:rPr>
              <a:t>进程决定了应用里需要卸载的部分。</a:t>
            </a:r>
            <a:r>
              <a:rPr lang="en-US" altLang="zh-CN" b="0" u="none" kern="0" dirty="0">
                <a:solidFill>
                  <a:srgbClr val="1E2D4E"/>
                </a:solidFill>
              </a:rPr>
              <a:t>Host</a:t>
            </a:r>
            <a:r>
              <a:rPr lang="zh-CN" altLang="en-US" b="0" u="none" kern="0" dirty="0">
                <a:solidFill>
                  <a:srgbClr val="1E2D4E"/>
                </a:solidFill>
              </a:rPr>
              <a:t>进程销毁</a:t>
            </a:r>
            <a:r>
              <a:rPr lang="en-US" altLang="zh-CN" b="0" u="none" kern="0" dirty="0">
                <a:solidFill>
                  <a:srgbClr val="1E2D4E"/>
                </a:solidFill>
              </a:rPr>
              <a:t>DPA</a:t>
            </a:r>
            <a:r>
              <a:rPr lang="zh-CN" altLang="en-US" b="0" u="none" kern="0">
                <a:solidFill>
                  <a:srgbClr val="1E2D4E"/>
                </a:solidFill>
              </a:rPr>
              <a:t>也会被销毁。</a:t>
            </a:r>
            <a:endParaRPr lang="en-US" altLang="zh-CN" b="0" u="none" dirty="0">
              <a:solidFill>
                <a:srgbClr val="1E2D4E"/>
              </a:solidFill>
            </a:endParaRPr>
          </a:p>
        </p:txBody>
      </p:sp>
    </p:spTree>
    <p:extLst>
      <p:ext uri="{BB962C8B-B14F-4D97-AF65-F5344CB8AC3E}">
        <p14:creationId xmlns:p14="http://schemas.microsoft.com/office/powerpoint/2010/main" val="4166723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spTree>
    <p:extLst>
      <p:ext uri="{BB962C8B-B14F-4D97-AF65-F5344CB8AC3E}">
        <p14:creationId xmlns:p14="http://schemas.microsoft.com/office/powerpoint/2010/main" val="1681533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sp>
        <p:nvSpPr>
          <p:cNvPr id="3" name="文本框 6">
            <a:extLst>
              <a:ext uri="{FF2B5EF4-FFF2-40B4-BE49-F238E27FC236}">
                <a16:creationId xmlns:a16="http://schemas.microsoft.com/office/drawing/2014/main" id="{E75F1F40-B89A-5691-25E5-5EE28AF11044}"/>
              </a:ext>
            </a:extLst>
          </p:cNvPr>
          <p:cNvSpPr txBox="1"/>
          <p:nvPr/>
        </p:nvSpPr>
        <p:spPr bwMode="auto">
          <a:xfrm>
            <a:off x="191344" y="980728"/>
            <a:ext cx="1029714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1pPr>
            <a:lvl2pPr marL="4572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2pPr>
            <a:lvl3pPr marL="9144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3pPr>
            <a:lvl4pPr marL="13716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4pPr>
            <a:lvl5pPr marL="1828800" algn="l" rtl="0" fontAlgn="base">
              <a:spcBef>
                <a:spcPct val="0"/>
              </a:spcBef>
              <a:spcAft>
                <a:spcPct val="0"/>
              </a:spcAft>
              <a:defRPr sz="2000" b="1" u="sng" kern="1200">
                <a:solidFill>
                  <a:schemeClr val="accent1"/>
                </a:solidFill>
                <a:latin typeface="Lucida Sans Unicode" panose="020B0602030504020204" pitchFamily="34" charset="0"/>
                <a:ea typeface="华文细黑" panose="02010600040101010101" pitchFamily="2" charset="-122"/>
                <a:cs typeface="+mn-cs"/>
              </a:defRPr>
            </a:lvl5pPr>
            <a:lvl6pPr marL="22860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6pPr>
            <a:lvl7pPr marL="27432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7pPr>
            <a:lvl8pPr marL="32004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8pPr>
            <a:lvl9pPr marL="3657600" algn="l" defTabSz="914400" rtl="0" eaLnBrk="1" latinLnBrk="0" hangingPunct="1">
              <a:defRPr sz="2000" b="1" u="sng" kern="1200">
                <a:solidFill>
                  <a:schemeClr val="accent1"/>
                </a:solidFill>
                <a:latin typeface="Lucida Sans Unicode" panose="020B0602030504020204" pitchFamily="34" charset="0"/>
                <a:ea typeface="华文细黑" panose="02010600040101010101" pitchFamily="2" charset="-122"/>
                <a:cs typeface="+mn-cs"/>
              </a:defRPr>
            </a:lvl9pPr>
          </a:lstStyle>
          <a:p>
            <a:r>
              <a:rPr lang="en-US" altLang="zh-CN" b="0" i="0" u="none" dirty="0">
                <a:solidFill>
                  <a:srgbClr val="4B4545"/>
                </a:solidFill>
                <a:effectLst/>
                <a:latin typeface="NVIDIA Sans"/>
              </a:rPr>
              <a:t>DOCA DPA SDK</a:t>
            </a:r>
          </a:p>
          <a:p>
            <a:r>
              <a:rPr lang="en-US" altLang="zh-CN" b="0" i="0" u="none" dirty="0">
                <a:solidFill>
                  <a:srgbClr val="4B4545"/>
                </a:solidFill>
                <a:effectLst/>
                <a:latin typeface="NVIDIA Sans"/>
              </a:rPr>
              <a:t>High level  </a:t>
            </a:r>
          </a:p>
          <a:p>
            <a:endParaRPr lang="en-US" altLang="zh-CN" b="0" u="none" dirty="0">
              <a:solidFill>
                <a:srgbClr val="4B4545"/>
              </a:solidFill>
              <a:latin typeface="NVIDIA Sans"/>
            </a:endParaRPr>
          </a:p>
          <a:p>
            <a:r>
              <a:rPr lang="en-US" altLang="zh-CN" b="0" i="0" u="none" dirty="0">
                <a:solidFill>
                  <a:srgbClr val="4B4545"/>
                </a:solidFill>
                <a:effectLst/>
                <a:latin typeface="NVIDIA Sans"/>
              </a:rPr>
              <a:t>DOCA </a:t>
            </a:r>
            <a:r>
              <a:rPr lang="en-US" altLang="zh-CN" b="0" i="0" u="none" dirty="0" err="1">
                <a:solidFill>
                  <a:srgbClr val="4B4545"/>
                </a:solidFill>
                <a:effectLst/>
                <a:latin typeface="NVIDIA Sans"/>
              </a:rPr>
              <a:t>FlexIO</a:t>
            </a:r>
            <a:r>
              <a:rPr lang="en-US" altLang="zh-CN" b="0" i="0" u="none" dirty="0">
                <a:solidFill>
                  <a:srgbClr val="4B4545"/>
                </a:solidFill>
                <a:effectLst/>
                <a:latin typeface="NVIDIA Sans"/>
              </a:rPr>
              <a:t> SDK</a:t>
            </a:r>
          </a:p>
          <a:p>
            <a:r>
              <a:rPr lang="en-US" altLang="zh-CN" b="0" i="0" u="none" dirty="0">
                <a:solidFill>
                  <a:srgbClr val="4B4545"/>
                </a:solidFill>
                <a:effectLst/>
                <a:latin typeface="NVIDIA Sans"/>
              </a:rPr>
              <a:t>Low level </a:t>
            </a:r>
          </a:p>
          <a:p>
            <a:endParaRPr lang="en-US" altLang="zh-CN" b="0" u="none" dirty="0">
              <a:solidFill>
                <a:srgbClr val="4B4545"/>
              </a:solidFill>
              <a:latin typeface="NVIDIA Sans"/>
            </a:endParaRPr>
          </a:p>
          <a:p>
            <a:r>
              <a:rPr lang="en-US" altLang="zh-CN" b="0" i="0" u="none" dirty="0">
                <a:solidFill>
                  <a:srgbClr val="4B4545"/>
                </a:solidFill>
                <a:effectLst/>
                <a:latin typeface="NVIDIA Sans"/>
              </a:rPr>
              <a:t>DPACC</a:t>
            </a:r>
            <a:endParaRPr lang="en-US" altLang="zh-CN" b="0" u="none" dirty="0">
              <a:solidFill>
                <a:srgbClr val="1E2D4E"/>
              </a:solidFill>
            </a:endParaRPr>
          </a:p>
        </p:txBody>
      </p:sp>
    </p:spTree>
    <p:extLst>
      <p:ext uri="{BB962C8B-B14F-4D97-AF65-F5344CB8AC3E}">
        <p14:creationId xmlns:p14="http://schemas.microsoft.com/office/powerpoint/2010/main" val="2753288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pic>
        <p:nvPicPr>
          <p:cNvPr id="5" name="图片 4">
            <a:extLst>
              <a:ext uri="{FF2B5EF4-FFF2-40B4-BE49-F238E27FC236}">
                <a16:creationId xmlns:a16="http://schemas.microsoft.com/office/drawing/2014/main" id="{686D4A8D-5B4A-F38D-03F4-310D346654E7}"/>
              </a:ext>
            </a:extLst>
          </p:cNvPr>
          <p:cNvPicPr>
            <a:picLocks noChangeAspect="1"/>
          </p:cNvPicPr>
          <p:nvPr/>
        </p:nvPicPr>
        <p:blipFill rotWithShape="1">
          <a:blip r:embed="rId3"/>
          <a:srcRect l="6876" t="974"/>
          <a:stretch/>
        </p:blipFill>
        <p:spPr>
          <a:xfrm>
            <a:off x="698832" y="908720"/>
            <a:ext cx="6336704" cy="3772902"/>
          </a:xfrm>
          <a:prstGeom prst="rect">
            <a:avLst/>
          </a:prstGeom>
        </p:spPr>
      </p:pic>
    </p:spTree>
    <p:extLst>
      <p:ext uri="{BB962C8B-B14F-4D97-AF65-F5344CB8AC3E}">
        <p14:creationId xmlns:p14="http://schemas.microsoft.com/office/powerpoint/2010/main" val="719443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012E8-F749-760E-14FA-D6CA78331E0C}"/>
              </a:ext>
            </a:extLst>
          </p:cNvPr>
          <p:cNvSpPr>
            <a:spLocks noGrp="1"/>
          </p:cNvSpPr>
          <p:nvPr>
            <p:ph type="title"/>
          </p:nvPr>
        </p:nvSpPr>
        <p:spPr>
          <a:xfrm>
            <a:off x="767408" y="7965"/>
            <a:ext cx="2642845" cy="540715"/>
          </a:xfrm>
        </p:spPr>
        <p:txBody>
          <a:bodyPr/>
          <a:lstStyle/>
          <a:p>
            <a:r>
              <a:rPr lang="zh-CN" altLang="en-US" dirty="0"/>
              <a:t>目录</a:t>
            </a:r>
          </a:p>
        </p:txBody>
      </p:sp>
      <p:sp>
        <p:nvSpPr>
          <p:cNvPr id="3" name="标题 1">
            <a:extLst>
              <a:ext uri="{FF2B5EF4-FFF2-40B4-BE49-F238E27FC236}">
                <a16:creationId xmlns:a16="http://schemas.microsoft.com/office/drawing/2014/main" id="{AE854BD4-C67C-B59F-1C3B-3BDA2C12089C}"/>
              </a:ext>
            </a:extLst>
          </p:cNvPr>
          <p:cNvSpPr txBox="1">
            <a:spLocks/>
          </p:cNvSpPr>
          <p:nvPr/>
        </p:nvSpPr>
        <p:spPr bwMode="auto">
          <a:xfrm>
            <a:off x="237132" y="548680"/>
            <a:ext cx="7272808" cy="604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en-US" altLang="zh-CN" sz="3600" u="none" kern="0" dirty="0">
                <a:solidFill>
                  <a:srgbClr val="1E2D4E"/>
                </a:solidFill>
              </a:rPr>
              <a:t>1</a:t>
            </a:r>
            <a:r>
              <a:rPr lang="zh-CN" altLang="en-US" sz="3600" u="none" kern="0" dirty="0">
                <a:solidFill>
                  <a:srgbClr val="1E2D4E"/>
                </a:solidFill>
              </a:rPr>
              <a:t>、背景与问题</a:t>
            </a:r>
            <a:endParaRPr lang="en-US" altLang="zh-CN" sz="3600" u="none" kern="0" dirty="0">
              <a:solidFill>
                <a:srgbClr val="1E2D4E"/>
              </a:solidFill>
            </a:endParaRPr>
          </a:p>
          <a:p>
            <a:endParaRPr lang="en-US" altLang="zh-CN" sz="3600" u="none" kern="0" dirty="0">
              <a:solidFill>
                <a:srgbClr val="1E2D4E"/>
              </a:solidFill>
            </a:endParaRPr>
          </a:p>
          <a:p>
            <a:r>
              <a:rPr lang="en-US" altLang="zh-CN" sz="3600" u="none" kern="0" dirty="0">
                <a:solidFill>
                  <a:srgbClr val="1E2D4E"/>
                </a:solidFill>
              </a:rPr>
              <a:t>2</a:t>
            </a:r>
            <a:r>
              <a:rPr lang="zh-CN" altLang="en-US" sz="3600" u="none" kern="0" dirty="0">
                <a:solidFill>
                  <a:srgbClr val="1E2D4E"/>
                </a:solidFill>
              </a:rPr>
              <a:t>、现有方案</a:t>
            </a:r>
            <a:endParaRPr lang="en-US" altLang="zh-CN" sz="3600" u="none" kern="0" dirty="0">
              <a:solidFill>
                <a:srgbClr val="1E2D4E"/>
              </a:solidFill>
            </a:endParaRPr>
          </a:p>
          <a:p>
            <a:endParaRPr lang="en-US" altLang="zh-CN" sz="3600" u="none" kern="0" dirty="0">
              <a:solidFill>
                <a:srgbClr val="1E2D4E"/>
              </a:solidFill>
            </a:endParaRPr>
          </a:p>
          <a:p>
            <a:r>
              <a:rPr lang="en-US" altLang="zh-CN" sz="3600" u="none" kern="0" dirty="0">
                <a:solidFill>
                  <a:srgbClr val="1E2D4E"/>
                </a:solidFill>
              </a:rPr>
              <a:t>3</a:t>
            </a:r>
            <a:r>
              <a:rPr lang="zh-CN" altLang="en-US" sz="3600" u="none" kern="0" dirty="0">
                <a:solidFill>
                  <a:srgbClr val="1E2D4E"/>
                </a:solidFill>
              </a:rPr>
              <a:t>、动机与挑战</a:t>
            </a:r>
            <a:endParaRPr lang="en-US" altLang="zh-CN" sz="3600" u="none" kern="0" dirty="0">
              <a:solidFill>
                <a:srgbClr val="1E2D4E"/>
              </a:solidFill>
            </a:endParaRPr>
          </a:p>
          <a:p>
            <a:endParaRPr lang="en-US" altLang="zh-CN" sz="3600" u="none" kern="0" dirty="0">
              <a:solidFill>
                <a:srgbClr val="1E2D4E"/>
              </a:solidFill>
            </a:endParaRPr>
          </a:p>
          <a:p>
            <a:r>
              <a:rPr lang="en-US" altLang="zh-CN" sz="3600" u="none" kern="0" dirty="0">
                <a:solidFill>
                  <a:srgbClr val="1E2D4E"/>
                </a:solidFill>
              </a:rPr>
              <a:t>4</a:t>
            </a:r>
            <a:r>
              <a:rPr lang="zh-CN" altLang="en-US" sz="3600" u="none" kern="0" dirty="0">
                <a:solidFill>
                  <a:srgbClr val="1E2D4E"/>
                </a:solidFill>
              </a:rPr>
              <a:t>、案例分析</a:t>
            </a:r>
            <a:endParaRPr lang="en-US" altLang="zh-CN" sz="3600" u="none" kern="0" dirty="0">
              <a:solidFill>
                <a:srgbClr val="1E2D4E"/>
              </a:solidFill>
            </a:endParaRPr>
          </a:p>
          <a:p>
            <a:endParaRPr lang="en-US" altLang="zh-CN" sz="3600" u="none" kern="0" dirty="0">
              <a:solidFill>
                <a:srgbClr val="1E2D4E"/>
              </a:solidFill>
            </a:endParaRPr>
          </a:p>
          <a:p>
            <a:r>
              <a:rPr lang="en-US" altLang="zh-CN" sz="3600" u="none" kern="0" dirty="0">
                <a:solidFill>
                  <a:srgbClr val="1E2D4E"/>
                </a:solidFill>
              </a:rPr>
              <a:t>5</a:t>
            </a:r>
            <a:r>
              <a:rPr lang="zh-CN" altLang="en-US" sz="3600" u="none" kern="0" dirty="0">
                <a:solidFill>
                  <a:srgbClr val="1E2D4E"/>
                </a:solidFill>
              </a:rPr>
              <a:t>、硬件分析</a:t>
            </a:r>
          </a:p>
        </p:txBody>
      </p:sp>
    </p:spTree>
    <p:custDataLst>
      <p:tags r:id="rId1"/>
    </p:custDataLst>
    <p:extLst>
      <p:ext uri="{BB962C8B-B14F-4D97-AF65-F5344CB8AC3E}">
        <p14:creationId xmlns:p14="http://schemas.microsoft.com/office/powerpoint/2010/main" val="723946718"/>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012E8-F749-760E-14FA-D6CA78331E0C}"/>
              </a:ext>
            </a:extLst>
          </p:cNvPr>
          <p:cNvSpPr>
            <a:spLocks noGrp="1"/>
          </p:cNvSpPr>
          <p:nvPr/>
        </p:nvSpPr>
        <p:spPr bwMode="auto">
          <a:xfrm>
            <a:off x="551384" y="0"/>
            <a:ext cx="2642845"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背景与问题</a:t>
            </a:r>
          </a:p>
        </p:txBody>
      </p:sp>
      <p:sp>
        <p:nvSpPr>
          <p:cNvPr id="3" name="标题 1">
            <a:extLst>
              <a:ext uri="{FF2B5EF4-FFF2-40B4-BE49-F238E27FC236}">
                <a16:creationId xmlns:a16="http://schemas.microsoft.com/office/drawing/2014/main" id="{B122819F-E761-DD94-E799-441F1192138D}"/>
              </a:ext>
            </a:extLst>
          </p:cNvPr>
          <p:cNvSpPr txBox="1">
            <a:spLocks/>
          </p:cNvSpPr>
          <p:nvPr/>
        </p:nvSpPr>
        <p:spPr bwMode="auto">
          <a:xfrm>
            <a:off x="367296" y="711050"/>
            <a:ext cx="11377264" cy="100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pPr algn="just"/>
            <a:r>
              <a:rPr lang="zh-CN" altLang="en-US" sz="1800" u="none" kern="0" dirty="0">
                <a:solidFill>
                  <a:srgbClr val="1E2D4E"/>
                </a:solidFill>
              </a:rPr>
              <a:t>多租户的云环境下，分布式文件系统占用了过多的系统资源（</a:t>
            </a:r>
            <a:r>
              <a:rPr lang="en-US" altLang="zh-CN" sz="1800" u="none" kern="0" dirty="0">
                <a:solidFill>
                  <a:srgbClr val="1E2D4E"/>
                </a:solidFill>
              </a:rPr>
              <a:t>CPU</a:t>
            </a:r>
            <a:r>
              <a:rPr lang="zh-CN" altLang="en-US" sz="1800" u="none" kern="0" dirty="0">
                <a:solidFill>
                  <a:srgbClr val="1E2D4E"/>
                </a:solidFill>
              </a:rPr>
              <a:t>、内存、接口），会导致系统性能不稳定。利用</a:t>
            </a:r>
            <a:r>
              <a:rPr lang="en-US" altLang="zh-CN" sz="1800" u="none" kern="0" dirty="0">
                <a:solidFill>
                  <a:srgbClr val="1E2D4E"/>
                </a:solidFill>
              </a:rPr>
              <a:t>DPU/</a:t>
            </a:r>
            <a:r>
              <a:rPr lang="en-US" altLang="zh-CN" sz="1800" u="none" kern="0" dirty="0" err="1">
                <a:solidFill>
                  <a:srgbClr val="1E2D4E"/>
                </a:solidFill>
              </a:rPr>
              <a:t>SmartNIC</a:t>
            </a:r>
            <a:r>
              <a:rPr lang="zh-CN" altLang="en-US" sz="1800" u="none" kern="0" dirty="0">
                <a:solidFill>
                  <a:srgbClr val="1E2D4E"/>
                </a:solidFill>
              </a:rPr>
              <a:t>将客户端文件系统进行卸载，可以实现</a:t>
            </a:r>
            <a:r>
              <a:rPr lang="en-US" altLang="zh-CN" sz="1800" u="none" kern="0" dirty="0">
                <a:solidFill>
                  <a:srgbClr val="1E2D4E"/>
                </a:solidFill>
              </a:rPr>
              <a:t>CPU</a:t>
            </a:r>
            <a:r>
              <a:rPr lang="zh-CN" altLang="en-US" sz="1800" u="none" kern="0" dirty="0">
                <a:solidFill>
                  <a:srgbClr val="1E2D4E"/>
                </a:solidFill>
              </a:rPr>
              <a:t>资源的释放，同时可以实现文件系统功能的聚合，从而实现一些高级特征（路径优化、缓存管理）等进一步提升集群访存性能。</a:t>
            </a:r>
            <a:endParaRPr lang="en-US" altLang="zh-CN" sz="1800" u="none" kern="0" dirty="0">
              <a:solidFill>
                <a:srgbClr val="1E2D4E"/>
              </a:solidFill>
            </a:endParaRPr>
          </a:p>
        </p:txBody>
      </p:sp>
      <p:pic>
        <p:nvPicPr>
          <p:cNvPr id="5" name="图片 4">
            <a:extLst>
              <a:ext uri="{FF2B5EF4-FFF2-40B4-BE49-F238E27FC236}">
                <a16:creationId xmlns:a16="http://schemas.microsoft.com/office/drawing/2014/main" id="{D9722E53-09C6-2CE8-7C91-73392F88AF94}"/>
              </a:ext>
            </a:extLst>
          </p:cNvPr>
          <p:cNvPicPr>
            <a:picLocks noChangeAspect="1"/>
          </p:cNvPicPr>
          <p:nvPr/>
        </p:nvPicPr>
        <p:blipFill>
          <a:blip r:embed="rId4"/>
          <a:stretch>
            <a:fillRect/>
          </a:stretch>
        </p:blipFill>
        <p:spPr>
          <a:xfrm>
            <a:off x="422579" y="3645024"/>
            <a:ext cx="3888432" cy="2866895"/>
          </a:xfrm>
          <a:prstGeom prst="rect">
            <a:avLst/>
          </a:prstGeom>
        </p:spPr>
      </p:pic>
      <p:sp>
        <p:nvSpPr>
          <p:cNvPr id="11" name="文本框 10">
            <a:extLst>
              <a:ext uri="{FF2B5EF4-FFF2-40B4-BE49-F238E27FC236}">
                <a16:creationId xmlns:a16="http://schemas.microsoft.com/office/drawing/2014/main" id="{1990BC9D-8D23-6F55-29EA-C8BC188EE3DA}"/>
              </a:ext>
            </a:extLst>
          </p:cNvPr>
          <p:cNvSpPr txBox="1"/>
          <p:nvPr/>
        </p:nvSpPr>
        <p:spPr bwMode="auto">
          <a:xfrm>
            <a:off x="6744072" y="5661248"/>
            <a:ext cx="4248472"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l"/>
            <a:endParaRPr lang="zh-CN" altLang="en-US" sz="1800" b="0" u="none" kern="0" dirty="0" err="1">
              <a:solidFill>
                <a:srgbClr val="1E2D4E"/>
              </a:solidFill>
              <a:latin typeface="+mn-ea"/>
              <a:ea typeface="+mn-ea"/>
            </a:endParaRPr>
          </a:p>
        </p:txBody>
      </p:sp>
      <p:pic>
        <p:nvPicPr>
          <p:cNvPr id="14" name="图片 13">
            <a:extLst>
              <a:ext uri="{FF2B5EF4-FFF2-40B4-BE49-F238E27FC236}">
                <a16:creationId xmlns:a16="http://schemas.microsoft.com/office/drawing/2014/main" id="{D420E77B-4882-FE3A-9388-78A723EC0053}"/>
              </a:ext>
            </a:extLst>
          </p:cNvPr>
          <p:cNvPicPr>
            <a:picLocks noChangeAspect="1"/>
          </p:cNvPicPr>
          <p:nvPr/>
        </p:nvPicPr>
        <p:blipFill>
          <a:blip r:embed="rId5"/>
          <a:stretch>
            <a:fillRect/>
          </a:stretch>
        </p:blipFill>
        <p:spPr>
          <a:xfrm>
            <a:off x="5122031" y="3779171"/>
            <a:ext cx="6797477" cy="2367779"/>
          </a:xfrm>
          <a:prstGeom prst="rect">
            <a:avLst/>
          </a:prstGeom>
        </p:spPr>
      </p:pic>
      <p:sp>
        <p:nvSpPr>
          <p:cNvPr id="15" name="文本框 14">
            <a:extLst>
              <a:ext uri="{FF2B5EF4-FFF2-40B4-BE49-F238E27FC236}">
                <a16:creationId xmlns:a16="http://schemas.microsoft.com/office/drawing/2014/main" id="{F50D59E5-6782-DF0F-1F22-9CE5F5AF2D2D}"/>
              </a:ext>
            </a:extLst>
          </p:cNvPr>
          <p:cNvSpPr txBox="1"/>
          <p:nvPr/>
        </p:nvSpPr>
        <p:spPr bwMode="auto">
          <a:xfrm>
            <a:off x="335360" y="1497845"/>
            <a:ext cx="11647017" cy="197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l"/>
            <a:r>
              <a:rPr lang="zh-CN" altLang="en-US" sz="1800" b="0" u="none" kern="0" dirty="0">
                <a:solidFill>
                  <a:srgbClr val="C00000"/>
                </a:solidFill>
                <a:latin typeface="+mn-ea"/>
                <a:ea typeface="+mn-ea"/>
              </a:rPr>
              <a:t>问题</a:t>
            </a:r>
            <a:r>
              <a:rPr lang="en-US" altLang="zh-CN" sz="1800" b="0" u="none" kern="0" dirty="0">
                <a:solidFill>
                  <a:srgbClr val="C00000"/>
                </a:solidFill>
                <a:latin typeface="+mn-ea"/>
                <a:ea typeface="+mn-ea"/>
              </a:rPr>
              <a:t>1</a:t>
            </a:r>
            <a:r>
              <a:rPr lang="zh-CN" altLang="en-US" sz="1800" b="0" u="none" kern="0" dirty="0">
                <a:solidFill>
                  <a:srgbClr val="C00000"/>
                </a:solidFill>
                <a:latin typeface="+mn-ea"/>
                <a:ea typeface="+mn-ea"/>
              </a:rPr>
              <a:t>：什么样的文件系统适合卸载？卸载文件系统的哪些部分？通过文件系统功能卸载与聚合可以为集群提供什么样的新能力？</a:t>
            </a:r>
            <a:endParaRPr lang="en-US" altLang="zh-CN" sz="1800" b="0" u="none" kern="0" dirty="0">
              <a:solidFill>
                <a:srgbClr val="C00000"/>
              </a:solidFill>
              <a:latin typeface="+mn-ea"/>
              <a:ea typeface="+mn-ea"/>
            </a:endParaRPr>
          </a:p>
          <a:p>
            <a:pPr algn="l"/>
            <a:r>
              <a:rPr lang="zh-CN" altLang="en-US" sz="1800" b="0" u="none" kern="0" dirty="0">
                <a:solidFill>
                  <a:srgbClr val="C00000"/>
                </a:solidFill>
                <a:latin typeface="+mn-ea"/>
                <a:ea typeface="+mn-ea"/>
              </a:rPr>
              <a:t>问题</a:t>
            </a:r>
            <a:r>
              <a:rPr lang="en-US" altLang="zh-CN" sz="1800" b="0" u="none" kern="0" dirty="0">
                <a:solidFill>
                  <a:srgbClr val="C00000"/>
                </a:solidFill>
                <a:latin typeface="+mn-ea"/>
                <a:ea typeface="+mn-ea"/>
              </a:rPr>
              <a:t>2</a:t>
            </a:r>
            <a:r>
              <a:rPr lang="zh-CN" altLang="en-US" sz="1800" b="0" u="none" kern="0" dirty="0">
                <a:solidFill>
                  <a:srgbClr val="C00000"/>
                </a:solidFill>
                <a:latin typeface="+mn-ea"/>
                <a:ea typeface="+mn-ea"/>
              </a:rPr>
              <a:t>：</a:t>
            </a:r>
            <a:r>
              <a:rPr lang="en-US" altLang="zh-CN" sz="1800" b="0" u="none" kern="0" dirty="0">
                <a:solidFill>
                  <a:srgbClr val="C00000"/>
                </a:solidFill>
                <a:latin typeface="+mn-ea"/>
                <a:ea typeface="+mn-ea"/>
              </a:rPr>
              <a:t>DPU</a:t>
            </a:r>
            <a:r>
              <a:rPr lang="zh-CN" altLang="en-US" sz="1800" b="0" u="none" kern="0" dirty="0">
                <a:solidFill>
                  <a:srgbClr val="C00000"/>
                </a:solidFill>
                <a:latin typeface="+mn-ea"/>
                <a:ea typeface="+mn-ea"/>
              </a:rPr>
              <a:t>硬件内部可以提供多种可编程算力以及多种数据路径，比如</a:t>
            </a:r>
            <a:r>
              <a:rPr lang="en-US" altLang="zh-CN" sz="1800" b="0" u="none" kern="0" dirty="0">
                <a:solidFill>
                  <a:srgbClr val="C00000"/>
                </a:solidFill>
                <a:latin typeface="+mn-ea"/>
                <a:ea typeface="+mn-ea"/>
              </a:rPr>
              <a:t>182x/BF3</a:t>
            </a:r>
            <a:r>
              <a:rPr lang="zh-CN" altLang="en-US" sz="1800" b="0" u="none" kern="0" dirty="0">
                <a:solidFill>
                  <a:srgbClr val="C00000"/>
                </a:solidFill>
                <a:latin typeface="+mn-ea"/>
                <a:ea typeface="+mn-ea"/>
              </a:rPr>
              <a:t>都能提供</a:t>
            </a:r>
            <a:r>
              <a:rPr lang="en-US" altLang="zh-CN" sz="1800" b="0" u="none" kern="0" dirty="0">
                <a:solidFill>
                  <a:srgbClr val="C00000"/>
                </a:solidFill>
                <a:latin typeface="+mn-ea"/>
                <a:ea typeface="+mn-ea"/>
              </a:rPr>
              <a:t>ARM</a:t>
            </a:r>
            <a:r>
              <a:rPr lang="zh-CN" altLang="en-US" sz="1800" b="0" u="none" kern="0" dirty="0">
                <a:solidFill>
                  <a:srgbClr val="C00000"/>
                </a:solidFill>
                <a:latin typeface="+mn-ea"/>
                <a:ea typeface="+mn-ea"/>
              </a:rPr>
              <a:t>核以及</a:t>
            </a:r>
            <a:r>
              <a:rPr lang="en-US" altLang="zh-CN" sz="1800" b="0" u="none" kern="0" dirty="0">
                <a:solidFill>
                  <a:srgbClr val="C00000"/>
                </a:solidFill>
                <a:latin typeface="+mn-ea"/>
                <a:ea typeface="+mn-ea"/>
              </a:rPr>
              <a:t>DPA</a:t>
            </a:r>
            <a:r>
              <a:rPr lang="zh-CN" altLang="en-US" sz="1800" b="0" u="none" kern="0" dirty="0">
                <a:solidFill>
                  <a:srgbClr val="C00000"/>
                </a:solidFill>
                <a:latin typeface="+mn-ea"/>
                <a:ea typeface="+mn-ea"/>
              </a:rPr>
              <a:t>核，在这种环境下如何卸载能充分利用</a:t>
            </a:r>
            <a:r>
              <a:rPr lang="en-US" altLang="zh-CN" sz="1800" b="0" u="none" kern="0" dirty="0">
                <a:solidFill>
                  <a:srgbClr val="C00000"/>
                </a:solidFill>
                <a:latin typeface="+mn-ea"/>
                <a:ea typeface="+mn-ea"/>
              </a:rPr>
              <a:t>DPU</a:t>
            </a:r>
            <a:r>
              <a:rPr lang="zh-CN" altLang="en-US" sz="1800" b="0" u="none" kern="0" dirty="0">
                <a:solidFill>
                  <a:srgbClr val="C00000"/>
                </a:solidFill>
                <a:latin typeface="+mn-ea"/>
                <a:ea typeface="+mn-ea"/>
              </a:rPr>
              <a:t>资源以提供最优性能。</a:t>
            </a:r>
            <a:endParaRPr lang="en-US" altLang="zh-CN" sz="1800" b="0" u="none" kern="0" dirty="0">
              <a:solidFill>
                <a:srgbClr val="C00000"/>
              </a:solidFill>
              <a:latin typeface="+mn-ea"/>
              <a:ea typeface="+mn-ea"/>
            </a:endParaRPr>
          </a:p>
          <a:p>
            <a:pPr algn="l"/>
            <a:r>
              <a:rPr lang="zh-CN" altLang="en-US" sz="1800" b="0" u="none" kern="0" dirty="0">
                <a:solidFill>
                  <a:srgbClr val="C00000"/>
                </a:solidFill>
                <a:latin typeface="+mn-ea"/>
                <a:ea typeface="+mn-ea"/>
              </a:rPr>
              <a:t>问题</a:t>
            </a:r>
            <a:r>
              <a:rPr lang="en-US" altLang="zh-CN" sz="1800" b="0" u="none" kern="0" dirty="0">
                <a:solidFill>
                  <a:srgbClr val="C00000"/>
                </a:solidFill>
                <a:latin typeface="+mn-ea"/>
                <a:ea typeface="+mn-ea"/>
              </a:rPr>
              <a:t>3</a:t>
            </a:r>
            <a:r>
              <a:rPr lang="zh-CN" altLang="en-US" sz="1800" b="0" u="none" kern="0" dirty="0">
                <a:solidFill>
                  <a:srgbClr val="C00000"/>
                </a:solidFill>
                <a:latin typeface="+mn-ea"/>
                <a:ea typeface="+mn-ea"/>
              </a:rPr>
              <a:t>：</a:t>
            </a:r>
            <a:r>
              <a:rPr lang="en-US" altLang="zh-CN" sz="1800" b="0" u="none" kern="0" dirty="0">
                <a:solidFill>
                  <a:srgbClr val="C00000"/>
                </a:solidFill>
                <a:latin typeface="+mn-ea"/>
                <a:ea typeface="+mn-ea"/>
              </a:rPr>
              <a:t>DPU</a:t>
            </a:r>
            <a:r>
              <a:rPr lang="zh-CN" altLang="en-US" sz="1800" b="0" u="none" kern="0" dirty="0">
                <a:solidFill>
                  <a:srgbClr val="C00000"/>
                </a:solidFill>
                <a:latin typeface="+mn-ea"/>
                <a:ea typeface="+mn-ea"/>
              </a:rPr>
              <a:t>的资源较主机侧少很多且相对固定（计算、内存等），</a:t>
            </a:r>
            <a:r>
              <a:rPr lang="en-US" altLang="zh-CN" sz="1800" b="0" u="none" kern="0" dirty="0">
                <a:solidFill>
                  <a:srgbClr val="C00000"/>
                </a:solidFill>
                <a:latin typeface="+mn-ea"/>
                <a:ea typeface="+mn-ea"/>
              </a:rPr>
              <a:t>DPU</a:t>
            </a:r>
            <a:r>
              <a:rPr lang="zh-CN" altLang="en-US" sz="1800" b="0" u="none" kern="0" dirty="0">
                <a:solidFill>
                  <a:srgbClr val="C00000"/>
                </a:solidFill>
                <a:latin typeface="+mn-ea"/>
                <a:ea typeface="+mn-ea"/>
              </a:rPr>
              <a:t>卸载是否能充分满足</a:t>
            </a:r>
            <a:r>
              <a:rPr lang="en-US" altLang="zh-CN" sz="1800" b="0" u="none" kern="0" dirty="0" err="1">
                <a:solidFill>
                  <a:srgbClr val="C00000"/>
                </a:solidFill>
                <a:latin typeface="+mn-ea"/>
                <a:ea typeface="+mn-ea"/>
              </a:rPr>
              <a:t>brust</a:t>
            </a:r>
            <a:r>
              <a:rPr lang="en-US" altLang="zh-CN" sz="1800" b="0" u="none" kern="0" dirty="0">
                <a:solidFill>
                  <a:srgbClr val="C00000"/>
                </a:solidFill>
                <a:latin typeface="+mn-ea"/>
                <a:ea typeface="+mn-ea"/>
              </a:rPr>
              <a:t> IO</a:t>
            </a:r>
            <a:r>
              <a:rPr lang="zh-CN" altLang="en-US" sz="1800" b="0" u="none" kern="0" dirty="0">
                <a:solidFill>
                  <a:srgbClr val="C00000"/>
                </a:solidFill>
                <a:latin typeface="+mn-ea"/>
                <a:ea typeface="+mn-ea"/>
              </a:rPr>
              <a:t>等特殊场景。</a:t>
            </a:r>
          </a:p>
        </p:txBody>
      </p:sp>
      <p:sp>
        <p:nvSpPr>
          <p:cNvPr id="16" name="文本框 15">
            <a:extLst>
              <a:ext uri="{FF2B5EF4-FFF2-40B4-BE49-F238E27FC236}">
                <a16:creationId xmlns:a16="http://schemas.microsoft.com/office/drawing/2014/main" id="{1A29D1A8-05CC-7C9B-0EAF-2B540C62D211}"/>
              </a:ext>
            </a:extLst>
          </p:cNvPr>
          <p:cNvSpPr txBox="1"/>
          <p:nvPr/>
        </p:nvSpPr>
        <p:spPr bwMode="auto">
          <a:xfrm>
            <a:off x="7241984" y="6270416"/>
            <a:ext cx="3420380" cy="30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gn="l"/>
            <a:r>
              <a:rPr lang="en-US" altLang="zh-CN" sz="1800" b="0" u="none" kern="0" dirty="0">
                <a:solidFill>
                  <a:srgbClr val="1E2D4E"/>
                </a:solidFill>
                <a:latin typeface="+mn-ea"/>
                <a:ea typeface="+mn-ea"/>
              </a:rPr>
              <a:t>Nvidia Bluefield 2 </a:t>
            </a:r>
            <a:r>
              <a:rPr lang="zh-CN" altLang="en-US" sz="1800" b="0" u="none" kern="0" dirty="0">
                <a:solidFill>
                  <a:srgbClr val="1E2D4E"/>
                </a:solidFill>
                <a:latin typeface="+mn-ea"/>
                <a:ea typeface="+mn-ea"/>
              </a:rPr>
              <a:t>硬件分解</a:t>
            </a:r>
          </a:p>
        </p:txBody>
      </p:sp>
    </p:spTree>
    <p:custDataLst>
      <p:tags r:id="rId1"/>
    </p:custDataLst>
    <p:extLst>
      <p:ext uri="{BB962C8B-B14F-4D97-AF65-F5344CB8AC3E}">
        <p14:creationId xmlns:p14="http://schemas.microsoft.com/office/powerpoint/2010/main" val="3346307917"/>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3600400"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现有设计</a:t>
            </a:r>
            <a:r>
              <a:rPr lang="en-US" altLang="zh-CN" u="none" dirty="0"/>
              <a:t>-</a:t>
            </a:r>
            <a:r>
              <a:rPr lang="en-US" altLang="zh-CN" u="none" dirty="0" err="1"/>
              <a:t>Linefs</a:t>
            </a:r>
            <a:endParaRPr lang="zh-CN" altLang="en-US" u="none" dirty="0"/>
          </a:p>
        </p:txBody>
      </p:sp>
      <p:sp>
        <p:nvSpPr>
          <p:cNvPr id="6" name="文本框 5">
            <a:extLst>
              <a:ext uri="{FF2B5EF4-FFF2-40B4-BE49-F238E27FC236}">
                <a16:creationId xmlns:a16="http://schemas.microsoft.com/office/drawing/2014/main" id="{AB54D09E-8B1B-1339-54C5-0A40F7D4C729}"/>
              </a:ext>
            </a:extLst>
          </p:cNvPr>
          <p:cNvSpPr txBox="1"/>
          <p:nvPr/>
        </p:nvSpPr>
        <p:spPr bwMode="auto">
          <a:xfrm>
            <a:off x="3575720" y="39524"/>
            <a:ext cx="8233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b="0" u="none" dirty="0">
                <a:solidFill>
                  <a:schemeClr val="accent4"/>
                </a:solidFill>
                <a:latin typeface="+mn-lt"/>
              </a:rPr>
              <a:t>Kim, </a:t>
            </a:r>
            <a:r>
              <a:rPr lang="en-US" altLang="zh-CN" sz="1200" b="0" u="none" dirty="0" err="1">
                <a:solidFill>
                  <a:schemeClr val="accent4"/>
                </a:solidFill>
                <a:latin typeface="+mn-lt"/>
              </a:rPr>
              <a:t>Jongyul</a:t>
            </a:r>
            <a:r>
              <a:rPr lang="en-US" altLang="zh-CN" sz="1200" b="0" u="none" dirty="0">
                <a:solidFill>
                  <a:schemeClr val="accent4"/>
                </a:solidFill>
                <a:latin typeface="+mn-lt"/>
              </a:rPr>
              <a:t> et al. “</a:t>
            </a:r>
            <a:r>
              <a:rPr lang="en-US" altLang="zh-CN" sz="1200" b="0" u="none" dirty="0" err="1">
                <a:solidFill>
                  <a:schemeClr val="accent4"/>
                </a:solidFill>
                <a:latin typeface="+mn-lt"/>
              </a:rPr>
              <a:t>LineFS</a:t>
            </a:r>
            <a:r>
              <a:rPr lang="en-US" altLang="zh-CN" sz="1200" b="0" u="none" dirty="0">
                <a:solidFill>
                  <a:schemeClr val="accent4"/>
                </a:solidFill>
                <a:latin typeface="+mn-lt"/>
              </a:rPr>
              <a:t>: Efficient </a:t>
            </a:r>
            <a:r>
              <a:rPr lang="en-US" altLang="zh-CN" sz="1200" b="0" u="none" dirty="0" err="1">
                <a:solidFill>
                  <a:schemeClr val="accent4"/>
                </a:solidFill>
                <a:latin typeface="+mn-lt"/>
              </a:rPr>
              <a:t>SmartNIC</a:t>
            </a:r>
            <a:r>
              <a:rPr lang="en-US" altLang="zh-CN" sz="1200" b="0" u="none" dirty="0">
                <a:solidFill>
                  <a:schemeClr val="accent4"/>
                </a:solidFill>
                <a:latin typeface="+mn-lt"/>
              </a:rPr>
              <a:t> Offload of a Distributed File System with Pipeline Parallelism.” Proceedings of the ACM SIGOPS 28th Symposium on Operating Systems Principles (2021): n. </a:t>
            </a:r>
            <a:r>
              <a:rPr lang="en-US" altLang="zh-CN" sz="1200" b="0" u="none" dirty="0" err="1">
                <a:solidFill>
                  <a:schemeClr val="accent4"/>
                </a:solidFill>
                <a:latin typeface="+mn-lt"/>
              </a:rPr>
              <a:t>pag</a:t>
            </a:r>
            <a:r>
              <a:rPr lang="en-US" altLang="zh-CN" sz="1200" b="0" u="none" dirty="0">
                <a:solidFill>
                  <a:schemeClr val="accent4"/>
                </a:solidFill>
                <a:latin typeface="+mn-lt"/>
              </a:rPr>
              <a:t>.</a:t>
            </a:r>
            <a:endParaRPr lang="zh-CN" altLang="en-US" sz="1200" b="0" u="none" dirty="0">
              <a:solidFill>
                <a:schemeClr val="accent4"/>
              </a:solidFill>
              <a:latin typeface="+mn-lt"/>
            </a:endParaRPr>
          </a:p>
        </p:txBody>
      </p:sp>
      <p:sp>
        <p:nvSpPr>
          <p:cNvPr id="7" name="标题 1">
            <a:extLst>
              <a:ext uri="{FF2B5EF4-FFF2-40B4-BE49-F238E27FC236}">
                <a16:creationId xmlns:a16="http://schemas.microsoft.com/office/drawing/2014/main" id="{DB8738C4-68E9-446E-BB0A-CBC4D7314260}"/>
              </a:ext>
            </a:extLst>
          </p:cNvPr>
          <p:cNvSpPr txBox="1">
            <a:spLocks/>
          </p:cNvSpPr>
          <p:nvPr/>
        </p:nvSpPr>
        <p:spPr bwMode="auto">
          <a:xfrm>
            <a:off x="404328" y="690328"/>
            <a:ext cx="11377264" cy="100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pPr algn="just"/>
            <a:r>
              <a:rPr lang="zh-CN" altLang="en-US" sz="1400" u="none" dirty="0">
                <a:solidFill>
                  <a:schemeClr val="tx1"/>
                </a:solidFill>
              </a:rPr>
              <a:t>在多租户系统中，分布式文件系统所使用的</a:t>
            </a:r>
            <a:r>
              <a:rPr lang="en-US" altLang="zh-CN" sz="1400" u="none" dirty="0">
                <a:solidFill>
                  <a:schemeClr val="tx1"/>
                </a:solidFill>
              </a:rPr>
              <a:t>CPU</a:t>
            </a:r>
            <a:r>
              <a:rPr lang="zh-CN" altLang="en-US" sz="1400" u="none" dirty="0">
                <a:solidFill>
                  <a:schemeClr val="tx1"/>
                </a:solidFill>
              </a:rPr>
              <a:t>与内存资源不断提高，这使得分布式文件系统和机器本身运行的应用程序之间的资源冲突不断增大，最终导致应用程序性能下降，分布式文件系统的操作延迟也变得非常不稳定。近年来的分布式文件系统广泛的使用了持久内存 </a:t>
            </a:r>
            <a:r>
              <a:rPr lang="en-US" altLang="zh-CN" sz="1400" u="none" dirty="0">
                <a:solidFill>
                  <a:schemeClr val="tx1"/>
                </a:solidFill>
              </a:rPr>
              <a:t>(Persistent Memory) </a:t>
            </a:r>
            <a:r>
              <a:rPr lang="zh-CN" altLang="en-US" sz="1400" u="none" dirty="0">
                <a:solidFill>
                  <a:schemeClr val="tx1"/>
                </a:solidFill>
              </a:rPr>
              <a:t>技术，这加速了上述提到的趋势。 为了减少分布式文件系统与应用程序之间的资源冲突，将分布式文件系统提供的服务下放到智能网卡运行成为了一个有效的解决方案。</a:t>
            </a:r>
            <a:endParaRPr lang="en-US" altLang="zh-CN" sz="2400" u="none" kern="0" dirty="0">
              <a:solidFill>
                <a:schemeClr val="tx1"/>
              </a:solidFill>
            </a:endParaRPr>
          </a:p>
        </p:txBody>
      </p:sp>
      <p:pic>
        <p:nvPicPr>
          <p:cNvPr id="4" name="图片 3">
            <a:extLst>
              <a:ext uri="{FF2B5EF4-FFF2-40B4-BE49-F238E27FC236}">
                <a16:creationId xmlns:a16="http://schemas.microsoft.com/office/drawing/2014/main" id="{9B1392A8-42B0-5296-2437-021814C55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2" y="1731071"/>
            <a:ext cx="9735568" cy="4536504"/>
          </a:xfrm>
          <a:prstGeom prst="rect">
            <a:avLst/>
          </a:prstGeom>
        </p:spPr>
      </p:pic>
    </p:spTree>
    <p:extLst>
      <p:ext uri="{BB962C8B-B14F-4D97-AF65-F5344CB8AC3E}">
        <p14:creationId xmlns:p14="http://schemas.microsoft.com/office/powerpoint/2010/main" val="166767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3600400"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现有设计</a:t>
            </a:r>
            <a:r>
              <a:rPr lang="en-US" altLang="zh-CN" u="none" dirty="0"/>
              <a:t>-Fisc</a:t>
            </a:r>
            <a:endParaRPr lang="zh-CN" altLang="en-US" u="none" dirty="0"/>
          </a:p>
        </p:txBody>
      </p:sp>
      <p:sp>
        <p:nvSpPr>
          <p:cNvPr id="6" name="文本框 5">
            <a:extLst>
              <a:ext uri="{FF2B5EF4-FFF2-40B4-BE49-F238E27FC236}">
                <a16:creationId xmlns:a16="http://schemas.microsoft.com/office/drawing/2014/main" id="{AB54D09E-8B1B-1339-54C5-0A40F7D4C729}"/>
              </a:ext>
            </a:extLst>
          </p:cNvPr>
          <p:cNvSpPr txBox="1"/>
          <p:nvPr/>
        </p:nvSpPr>
        <p:spPr bwMode="auto">
          <a:xfrm>
            <a:off x="3575720" y="39524"/>
            <a:ext cx="8233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b="0" u="none" dirty="0">
                <a:solidFill>
                  <a:schemeClr val="accent4"/>
                </a:solidFill>
                <a:latin typeface="+mn-lt"/>
              </a:rPr>
              <a:t>Kim, </a:t>
            </a:r>
            <a:r>
              <a:rPr lang="en-US" altLang="zh-CN" sz="1200" b="0" u="none" dirty="0" err="1">
                <a:solidFill>
                  <a:schemeClr val="accent4"/>
                </a:solidFill>
                <a:latin typeface="+mn-lt"/>
              </a:rPr>
              <a:t>Jongyul</a:t>
            </a:r>
            <a:r>
              <a:rPr lang="en-US" altLang="zh-CN" sz="1200" b="0" u="none" dirty="0">
                <a:solidFill>
                  <a:schemeClr val="accent4"/>
                </a:solidFill>
                <a:latin typeface="+mn-lt"/>
              </a:rPr>
              <a:t> et al. “</a:t>
            </a:r>
            <a:r>
              <a:rPr lang="en-US" altLang="zh-CN" sz="1200" b="0" u="none" dirty="0" err="1">
                <a:solidFill>
                  <a:schemeClr val="accent4"/>
                </a:solidFill>
                <a:latin typeface="+mn-lt"/>
              </a:rPr>
              <a:t>LineFS</a:t>
            </a:r>
            <a:r>
              <a:rPr lang="en-US" altLang="zh-CN" sz="1200" b="0" u="none" dirty="0">
                <a:solidFill>
                  <a:schemeClr val="accent4"/>
                </a:solidFill>
                <a:latin typeface="+mn-lt"/>
              </a:rPr>
              <a:t>: Efficient </a:t>
            </a:r>
            <a:r>
              <a:rPr lang="en-US" altLang="zh-CN" sz="1200" b="0" u="none" dirty="0" err="1">
                <a:solidFill>
                  <a:schemeClr val="accent4"/>
                </a:solidFill>
                <a:latin typeface="+mn-lt"/>
              </a:rPr>
              <a:t>SmartNIC</a:t>
            </a:r>
            <a:r>
              <a:rPr lang="en-US" altLang="zh-CN" sz="1200" b="0" u="none" dirty="0">
                <a:solidFill>
                  <a:schemeClr val="accent4"/>
                </a:solidFill>
                <a:latin typeface="+mn-lt"/>
              </a:rPr>
              <a:t> Offload of a Distributed File System with Pipeline Parallelism.” Proceedings of the ACM SIGOPS 28th Symposium on Operating Systems Principles (2021): n. </a:t>
            </a:r>
            <a:r>
              <a:rPr lang="en-US" altLang="zh-CN" sz="1200" b="0" u="none" dirty="0" err="1">
                <a:solidFill>
                  <a:schemeClr val="accent4"/>
                </a:solidFill>
                <a:latin typeface="+mn-lt"/>
              </a:rPr>
              <a:t>pag</a:t>
            </a:r>
            <a:r>
              <a:rPr lang="en-US" altLang="zh-CN" sz="1200" b="0" u="none" dirty="0">
                <a:solidFill>
                  <a:schemeClr val="accent4"/>
                </a:solidFill>
                <a:latin typeface="+mn-lt"/>
              </a:rPr>
              <a:t>.</a:t>
            </a:r>
            <a:endParaRPr lang="zh-CN" altLang="en-US" sz="1200" b="0" u="none" dirty="0">
              <a:solidFill>
                <a:schemeClr val="accent4"/>
              </a:solidFill>
              <a:latin typeface="+mn-lt"/>
            </a:endParaRPr>
          </a:p>
        </p:txBody>
      </p:sp>
      <p:sp>
        <p:nvSpPr>
          <p:cNvPr id="7" name="标题 1">
            <a:extLst>
              <a:ext uri="{FF2B5EF4-FFF2-40B4-BE49-F238E27FC236}">
                <a16:creationId xmlns:a16="http://schemas.microsoft.com/office/drawing/2014/main" id="{DB8738C4-68E9-446E-BB0A-CBC4D7314260}"/>
              </a:ext>
            </a:extLst>
          </p:cNvPr>
          <p:cNvSpPr txBox="1">
            <a:spLocks/>
          </p:cNvSpPr>
          <p:nvPr/>
        </p:nvSpPr>
        <p:spPr bwMode="auto">
          <a:xfrm>
            <a:off x="137615" y="741898"/>
            <a:ext cx="11377264" cy="100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pPr algn="just"/>
            <a:endParaRPr lang="en-US" altLang="zh-CN" sz="1800" u="none" kern="0" dirty="0">
              <a:solidFill>
                <a:srgbClr val="1E2D4E"/>
              </a:solidFill>
            </a:endParaRPr>
          </a:p>
        </p:txBody>
      </p:sp>
      <p:pic>
        <p:nvPicPr>
          <p:cNvPr id="10" name="图片 9">
            <a:extLst>
              <a:ext uri="{FF2B5EF4-FFF2-40B4-BE49-F238E27FC236}">
                <a16:creationId xmlns:a16="http://schemas.microsoft.com/office/drawing/2014/main" id="{55498A42-1194-76A4-7BDF-00E3230A5C0A}"/>
              </a:ext>
            </a:extLst>
          </p:cNvPr>
          <p:cNvPicPr>
            <a:picLocks noChangeAspect="1"/>
          </p:cNvPicPr>
          <p:nvPr/>
        </p:nvPicPr>
        <p:blipFill>
          <a:blip r:embed="rId3"/>
          <a:stretch>
            <a:fillRect/>
          </a:stretch>
        </p:blipFill>
        <p:spPr>
          <a:xfrm>
            <a:off x="263353" y="650596"/>
            <a:ext cx="2376263" cy="2283506"/>
          </a:xfrm>
          <a:prstGeom prst="rect">
            <a:avLst/>
          </a:prstGeom>
        </p:spPr>
      </p:pic>
      <p:sp>
        <p:nvSpPr>
          <p:cNvPr id="12" name="文本框 11">
            <a:extLst>
              <a:ext uri="{FF2B5EF4-FFF2-40B4-BE49-F238E27FC236}">
                <a16:creationId xmlns:a16="http://schemas.microsoft.com/office/drawing/2014/main" id="{B140F08B-81BC-8E05-ED9B-0E13A8B67776}"/>
              </a:ext>
            </a:extLst>
          </p:cNvPr>
          <p:cNvSpPr txBox="1"/>
          <p:nvPr/>
        </p:nvSpPr>
        <p:spPr bwMode="auto">
          <a:xfrm>
            <a:off x="2949427" y="795496"/>
            <a:ext cx="655272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j-lt"/>
              <a:buAutoNum type="arabicPeriod"/>
            </a:pPr>
            <a:r>
              <a:rPr lang="zh-CN" altLang="en-US" sz="1600" b="0" u="none" dirty="0">
                <a:solidFill>
                  <a:schemeClr val="tx1"/>
                </a:solidFill>
              </a:rPr>
              <a:t>基于</a:t>
            </a:r>
            <a:r>
              <a:rPr lang="en-US" altLang="zh-CN" sz="1600" b="0" u="none" dirty="0">
                <a:solidFill>
                  <a:schemeClr val="tx1"/>
                </a:solidFill>
              </a:rPr>
              <a:t>TCP</a:t>
            </a:r>
            <a:r>
              <a:rPr lang="zh-CN" altLang="en-US" sz="1600" b="0" u="none" dirty="0">
                <a:solidFill>
                  <a:schemeClr val="tx1"/>
                </a:solidFill>
              </a:rPr>
              <a:t>的多跳转发，</a:t>
            </a:r>
            <a:r>
              <a:rPr lang="en-US" altLang="zh-CN" sz="1600" b="0" u="none" dirty="0">
                <a:solidFill>
                  <a:schemeClr val="tx1"/>
                </a:solidFill>
              </a:rPr>
              <a:t>1ms+</a:t>
            </a:r>
            <a:r>
              <a:rPr lang="zh-CN" altLang="en-US" sz="1600" b="0" u="none" dirty="0">
                <a:solidFill>
                  <a:schemeClr val="tx1"/>
                </a:solidFill>
              </a:rPr>
              <a:t>延迟，性能差</a:t>
            </a:r>
          </a:p>
          <a:p>
            <a:pPr>
              <a:buFont typeface="+mj-lt"/>
              <a:buAutoNum type="arabicPeriod"/>
            </a:pPr>
            <a:r>
              <a:rPr lang="en-US" altLang="zh-CN" sz="1600" b="0" u="none" dirty="0">
                <a:solidFill>
                  <a:schemeClr val="tx1"/>
                </a:solidFill>
              </a:rPr>
              <a:t>mismatched service level </a:t>
            </a:r>
            <a:r>
              <a:rPr lang="en-US" altLang="zh-CN" sz="1600" b="0" u="none" dirty="0" err="1">
                <a:solidFill>
                  <a:schemeClr val="tx1"/>
                </a:solidFill>
              </a:rPr>
              <a:t>aggrement</a:t>
            </a:r>
            <a:r>
              <a:rPr lang="en-US" altLang="zh-CN" sz="1600" b="0" u="none" dirty="0">
                <a:solidFill>
                  <a:schemeClr val="tx1"/>
                </a:solidFill>
              </a:rPr>
              <a:t> </a:t>
            </a:r>
          </a:p>
          <a:p>
            <a:pPr>
              <a:buFont typeface="+mj-lt"/>
              <a:buAutoNum type="arabicPeriod"/>
            </a:pPr>
            <a:r>
              <a:rPr lang="zh-CN" altLang="en-US" sz="1600" b="0" u="none" dirty="0">
                <a:solidFill>
                  <a:schemeClr val="tx1"/>
                </a:solidFill>
              </a:rPr>
              <a:t>负载不均衡，基于连接的调度无法感知到文件粒度</a:t>
            </a:r>
          </a:p>
          <a:p>
            <a:pPr>
              <a:buFont typeface="+mj-lt"/>
              <a:buAutoNum type="arabicPeriod"/>
            </a:pPr>
            <a:r>
              <a:rPr lang="zh-CN" altLang="en-US" sz="1600" b="0" u="none" dirty="0">
                <a:solidFill>
                  <a:schemeClr val="tx1"/>
                </a:solidFill>
              </a:rPr>
              <a:t>额外的硬件开销</a:t>
            </a:r>
          </a:p>
        </p:txBody>
      </p:sp>
      <p:pic>
        <p:nvPicPr>
          <p:cNvPr id="18" name="图片 17">
            <a:extLst>
              <a:ext uri="{FF2B5EF4-FFF2-40B4-BE49-F238E27FC236}">
                <a16:creationId xmlns:a16="http://schemas.microsoft.com/office/drawing/2014/main" id="{01D01EB2-DD90-E305-4F03-8A71C762F791}"/>
              </a:ext>
            </a:extLst>
          </p:cNvPr>
          <p:cNvPicPr>
            <a:picLocks noChangeAspect="1"/>
          </p:cNvPicPr>
          <p:nvPr/>
        </p:nvPicPr>
        <p:blipFill>
          <a:blip r:embed="rId4"/>
          <a:stretch>
            <a:fillRect/>
          </a:stretch>
        </p:blipFill>
        <p:spPr>
          <a:xfrm>
            <a:off x="6600056" y="2934102"/>
            <a:ext cx="3952489" cy="2831031"/>
          </a:xfrm>
          <a:prstGeom prst="rect">
            <a:avLst/>
          </a:prstGeom>
        </p:spPr>
      </p:pic>
      <p:pic>
        <p:nvPicPr>
          <p:cNvPr id="20" name="图片 19">
            <a:extLst>
              <a:ext uri="{FF2B5EF4-FFF2-40B4-BE49-F238E27FC236}">
                <a16:creationId xmlns:a16="http://schemas.microsoft.com/office/drawing/2014/main" id="{73EF8004-6D16-997E-44B0-27D6E1DF6C63}"/>
              </a:ext>
            </a:extLst>
          </p:cNvPr>
          <p:cNvPicPr>
            <a:picLocks noChangeAspect="1"/>
          </p:cNvPicPr>
          <p:nvPr/>
        </p:nvPicPr>
        <p:blipFill>
          <a:blip r:embed="rId5"/>
          <a:stretch>
            <a:fillRect/>
          </a:stretch>
        </p:blipFill>
        <p:spPr>
          <a:xfrm>
            <a:off x="263353" y="3056151"/>
            <a:ext cx="5372149" cy="2428679"/>
          </a:xfrm>
          <a:prstGeom prst="rect">
            <a:avLst/>
          </a:prstGeom>
        </p:spPr>
      </p:pic>
      <p:sp>
        <p:nvSpPr>
          <p:cNvPr id="24" name="文本框 23">
            <a:extLst>
              <a:ext uri="{FF2B5EF4-FFF2-40B4-BE49-F238E27FC236}">
                <a16:creationId xmlns:a16="http://schemas.microsoft.com/office/drawing/2014/main" id="{48540B26-620C-2D25-9EF5-8CA42426BC1D}"/>
              </a:ext>
            </a:extLst>
          </p:cNvPr>
          <p:cNvSpPr txBox="1"/>
          <p:nvPr/>
        </p:nvSpPr>
        <p:spPr bwMode="auto">
          <a:xfrm>
            <a:off x="2927648" y="1934356"/>
            <a:ext cx="61539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0" u="none" dirty="0">
                <a:solidFill>
                  <a:schemeClr val="tx1"/>
                </a:solidFill>
              </a:rPr>
              <a:t> 目标；</a:t>
            </a:r>
            <a:endParaRPr lang="en-US" altLang="zh-CN" sz="1600" b="0" u="none" dirty="0">
              <a:solidFill>
                <a:schemeClr val="tx1"/>
              </a:solidFill>
            </a:endParaRPr>
          </a:p>
          <a:p>
            <a:r>
              <a:rPr lang="zh-CN" altLang="en-US" sz="1600" b="0" u="none" dirty="0">
                <a:solidFill>
                  <a:schemeClr val="tx1"/>
                </a:solidFill>
              </a:rPr>
              <a:t>在大量文件客户端之间减少</a:t>
            </a:r>
            <a:r>
              <a:rPr lang="en-US" altLang="zh-CN" sz="1600" b="0" u="none" dirty="0">
                <a:solidFill>
                  <a:schemeClr val="tx1"/>
                </a:solidFill>
              </a:rPr>
              <a:t>/</a:t>
            </a:r>
            <a:r>
              <a:rPr lang="zh-CN" altLang="en-US" sz="1600" b="0" u="none" dirty="0">
                <a:solidFill>
                  <a:schemeClr val="tx1"/>
                </a:solidFill>
              </a:rPr>
              <a:t>复用资源</a:t>
            </a:r>
            <a:endParaRPr lang="en-US" altLang="zh-CN" sz="1600" b="0" u="none" dirty="0">
              <a:solidFill>
                <a:schemeClr val="tx1"/>
              </a:solidFill>
            </a:endParaRPr>
          </a:p>
          <a:p>
            <a:r>
              <a:rPr lang="zh-CN" altLang="en-US" sz="1600" b="0" u="none" dirty="0">
                <a:solidFill>
                  <a:schemeClr val="tx1"/>
                </a:solidFill>
              </a:rPr>
              <a:t>构建一个感知存储的网关，以提供良好的性能和严格的</a:t>
            </a:r>
            <a:r>
              <a:rPr lang="en-US" altLang="zh-CN" sz="1600" b="0" u="none" dirty="0">
                <a:solidFill>
                  <a:schemeClr val="tx1"/>
                </a:solidFill>
              </a:rPr>
              <a:t>SLA</a:t>
            </a:r>
            <a:endParaRPr lang="zh-CN" altLang="en-US" sz="1600" b="0" u="none" dirty="0">
              <a:solidFill>
                <a:schemeClr val="tx1"/>
              </a:solidFill>
            </a:endParaRPr>
          </a:p>
        </p:txBody>
      </p:sp>
      <p:sp>
        <p:nvSpPr>
          <p:cNvPr id="28" name="文本框 27">
            <a:extLst>
              <a:ext uri="{FF2B5EF4-FFF2-40B4-BE49-F238E27FC236}">
                <a16:creationId xmlns:a16="http://schemas.microsoft.com/office/drawing/2014/main" id="{C59E0742-E8A2-7DAE-3DAE-68EDB60CF4D6}"/>
              </a:ext>
            </a:extLst>
          </p:cNvPr>
          <p:cNvSpPr txBox="1"/>
          <p:nvPr/>
        </p:nvSpPr>
        <p:spPr bwMode="auto">
          <a:xfrm>
            <a:off x="263353" y="5639983"/>
            <a:ext cx="61539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0" u="none" dirty="0">
                <a:solidFill>
                  <a:schemeClr val="tx1"/>
                </a:solidFill>
              </a:rPr>
              <a:t>客户端保留文件接口和相关数据结构</a:t>
            </a:r>
            <a:endParaRPr lang="en-US" altLang="zh-CN" sz="1600" b="0" u="none" dirty="0">
              <a:solidFill>
                <a:schemeClr val="tx1"/>
              </a:solidFill>
            </a:endParaRPr>
          </a:p>
          <a:p>
            <a:r>
              <a:rPr lang="zh-CN" altLang="en-US" sz="1600" b="0" u="none" dirty="0">
                <a:solidFill>
                  <a:schemeClr val="tx1"/>
                </a:solidFill>
              </a:rPr>
              <a:t>网络相关功能卸载到</a:t>
            </a:r>
            <a:r>
              <a:rPr lang="en-US" altLang="zh-CN" sz="1600" b="0" u="none" dirty="0">
                <a:solidFill>
                  <a:schemeClr val="tx1"/>
                </a:solidFill>
              </a:rPr>
              <a:t>Fisc agent</a:t>
            </a:r>
            <a:r>
              <a:rPr lang="zh-CN" altLang="en-US" sz="1600" b="0" u="none" dirty="0">
                <a:solidFill>
                  <a:schemeClr val="tx1"/>
                </a:solidFill>
              </a:rPr>
              <a:t>（宿主机 </a:t>
            </a:r>
            <a:r>
              <a:rPr lang="en-US" altLang="zh-CN" sz="1600" b="0" u="none" dirty="0">
                <a:solidFill>
                  <a:schemeClr val="tx1"/>
                </a:solidFill>
              </a:rPr>
              <a:t>DPU</a:t>
            </a:r>
            <a:r>
              <a:rPr lang="zh-CN" altLang="en-US" sz="1600" b="0" u="none" dirty="0">
                <a:solidFill>
                  <a:schemeClr val="tx1"/>
                </a:solidFill>
              </a:rPr>
              <a:t>）</a:t>
            </a:r>
            <a:endParaRPr lang="en-US" altLang="zh-CN" sz="1600" b="0" u="none" dirty="0">
              <a:solidFill>
                <a:schemeClr val="tx1"/>
              </a:solidFill>
            </a:endParaRPr>
          </a:p>
          <a:p>
            <a:r>
              <a:rPr lang="zh-CN" altLang="en-US" sz="1600" b="0" u="none" dirty="0">
                <a:solidFill>
                  <a:schemeClr val="tx1"/>
                </a:solidFill>
              </a:rPr>
              <a:t>安全相关功能卸载到</a:t>
            </a:r>
            <a:r>
              <a:rPr lang="en-US" altLang="zh-CN" sz="1600" b="0" u="none" dirty="0">
                <a:solidFill>
                  <a:schemeClr val="tx1"/>
                </a:solidFill>
              </a:rPr>
              <a:t>Fisc agent</a:t>
            </a:r>
            <a:r>
              <a:rPr lang="zh-CN" altLang="en-US" sz="1600" b="0" u="none" dirty="0">
                <a:solidFill>
                  <a:schemeClr val="tx1"/>
                </a:solidFill>
              </a:rPr>
              <a:t>（宿主机 </a:t>
            </a:r>
            <a:r>
              <a:rPr lang="en-US" altLang="zh-CN" sz="1600" b="0" u="none" dirty="0">
                <a:solidFill>
                  <a:schemeClr val="tx1"/>
                </a:solidFill>
              </a:rPr>
              <a:t>DPU</a:t>
            </a:r>
            <a:r>
              <a:rPr lang="zh-CN" altLang="en-US" sz="1600" b="0" u="none" dirty="0">
                <a:solidFill>
                  <a:schemeClr val="tx1"/>
                </a:solidFill>
              </a:rPr>
              <a:t>）</a:t>
            </a:r>
            <a:endParaRPr lang="en-US" altLang="zh-CN" sz="1600" b="0" u="none" dirty="0">
              <a:solidFill>
                <a:schemeClr val="tx1"/>
              </a:solidFill>
            </a:endParaRPr>
          </a:p>
          <a:p>
            <a:r>
              <a:rPr lang="zh-CN" altLang="en-US" sz="1600" b="0" u="none" dirty="0">
                <a:solidFill>
                  <a:schemeClr val="tx1"/>
                </a:solidFill>
              </a:rPr>
              <a:t>存储协议功能卸载到</a:t>
            </a:r>
            <a:r>
              <a:rPr lang="en-US" altLang="zh-CN" sz="1600" b="0" u="none" dirty="0">
                <a:solidFill>
                  <a:schemeClr val="tx1"/>
                </a:solidFill>
              </a:rPr>
              <a:t>Fisc proxy</a:t>
            </a:r>
            <a:r>
              <a:rPr lang="zh-CN" altLang="en-US" sz="1600" b="0" u="none" dirty="0">
                <a:solidFill>
                  <a:schemeClr val="tx1"/>
                </a:solidFill>
              </a:rPr>
              <a:t>（存储集群侧）</a:t>
            </a:r>
          </a:p>
        </p:txBody>
      </p:sp>
    </p:spTree>
    <p:extLst>
      <p:ext uri="{BB962C8B-B14F-4D97-AF65-F5344CB8AC3E}">
        <p14:creationId xmlns:p14="http://schemas.microsoft.com/office/powerpoint/2010/main" val="409238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什么样的文件系统适合加速</a:t>
            </a:r>
          </a:p>
        </p:txBody>
      </p:sp>
      <p:sp>
        <p:nvSpPr>
          <p:cNvPr id="4" name="标题 1">
            <a:extLst>
              <a:ext uri="{FF2B5EF4-FFF2-40B4-BE49-F238E27FC236}">
                <a16:creationId xmlns:a16="http://schemas.microsoft.com/office/drawing/2014/main" id="{DE8EB2CA-C7F2-0863-7168-F31A8817A114}"/>
              </a:ext>
            </a:extLst>
          </p:cNvPr>
          <p:cNvSpPr txBox="1">
            <a:spLocks/>
          </p:cNvSpPr>
          <p:nvPr/>
        </p:nvSpPr>
        <p:spPr bwMode="auto">
          <a:xfrm>
            <a:off x="155340" y="836712"/>
            <a:ext cx="11161240"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pPr algn="just"/>
            <a:r>
              <a:rPr lang="en-US" altLang="zh-CN" sz="1800" u="none" kern="0" dirty="0">
                <a:solidFill>
                  <a:srgbClr val="1E2D4E"/>
                </a:solidFill>
              </a:rPr>
              <a:t>1</a:t>
            </a:r>
            <a:r>
              <a:rPr lang="zh-CN" altLang="en-US" sz="1800" u="none" kern="0" dirty="0">
                <a:solidFill>
                  <a:srgbClr val="1E2D4E"/>
                </a:solidFill>
              </a:rPr>
              <a:t>、分布式文件系统，多个组件位于多个服务器上</a:t>
            </a:r>
            <a:endParaRPr lang="en-US" altLang="zh-CN" sz="1800" u="none" kern="0" dirty="0">
              <a:solidFill>
                <a:srgbClr val="1E2D4E"/>
              </a:solidFill>
            </a:endParaRPr>
          </a:p>
        </p:txBody>
      </p:sp>
      <p:pic>
        <p:nvPicPr>
          <p:cNvPr id="6" name="图片 5">
            <a:extLst>
              <a:ext uri="{FF2B5EF4-FFF2-40B4-BE49-F238E27FC236}">
                <a16:creationId xmlns:a16="http://schemas.microsoft.com/office/drawing/2014/main" id="{4B76A79B-909D-C07D-F212-4F69E92E6923}"/>
              </a:ext>
            </a:extLst>
          </p:cNvPr>
          <p:cNvPicPr>
            <a:picLocks noChangeAspect="1"/>
          </p:cNvPicPr>
          <p:nvPr/>
        </p:nvPicPr>
        <p:blipFill>
          <a:blip r:embed="rId3"/>
          <a:stretch>
            <a:fillRect/>
          </a:stretch>
        </p:blipFill>
        <p:spPr>
          <a:xfrm>
            <a:off x="263352" y="1377427"/>
            <a:ext cx="5112568" cy="2803808"/>
          </a:xfrm>
          <a:prstGeom prst="rect">
            <a:avLst/>
          </a:prstGeom>
        </p:spPr>
      </p:pic>
      <p:sp>
        <p:nvSpPr>
          <p:cNvPr id="8" name="文本框 7">
            <a:extLst>
              <a:ext uri="{FF2B5EF4-FFF2-40B4-BE49-F238E27FC236}">
                <a16:creationId xmlns:a16="http://schemas.microsoft.com/office/drawing/2014/main" id="{4F63F9E7-7D7F-EC8B-4A6D-34EEF9F2510A}"/>
              </a:ext>
            </a:extLst>
          </p:cNvPr>
          <p:cNvSpPr txBox="1"/>
          <p:nvPr/>
        </p:nvSpPr>
        <p:spPr bwMode="auto">
          <a:xfrm>
            <a:off x="263352" y="4184651"/>
            <a:ext cx="860480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0" u="none" dirty="0">
                <a:solidFill>
                  <a:schemeClr val="tx1"/>
                </a:solidFill>
              </a:rPr>
              <a:t>盘古组成部分：</a:t>
            </a:r>
          </a:p>
          <a:p>
            <a:r>
              <a:rPr lang="en-US" altLang="zh-CN" sz="1600" b="0" u="none" dirty="0">
                <a:solidFill>
                  <a:schemeClr val="tx1"/>
                </a:solidFill>
              </a:rPr>
              <a:t>Core:</a:t>
            </a:r>
            <a:r>
              <a:rPr lang="zh-CN" altLang="en-US" sz="1600" b="0" u="none" dirty="0">
                <a:solidFill>
                  <a:schemeClr val="tx1"/>
                </a:solidFill>
              </a:rPr>
              <a:t>由</a:t>
            </a:r>
            <a:r>
              <a:rPr lang="en-US" altLang="zh-CN" sz="1600" b="0" u="none" dirty="0">
                <a:solidFill>
                  <a:schemeClr val="tx1"/>
                </a:solidFill>
              </a:rPr>
              <a:t>client</a:t>
            </a:r>
            <a:r>
              <a:rPr lang="zh-CN" altLang="en-US" sz="1600" b="0" u="none" dirty="0">
                <a:solidFill>
                  <a:schemeClr val="tx1"/>
                </a:solidFill>
              </a:rPr>
              <a:t>、</a:t>
            </a:r>
            <a:r>
              <a:rPr lang="en-US" altLang="zh-CN" sz="1600" b="0" u="none" dirty="0">
                <a:solidFill>
                  <a:schemeClr val="tx1"/>
                </a:solidFill>
              </a:rPr>
              <a:t>master</a:t>
            </a:r>
            <a:r>
              <a:rPr lang="zh-CN" altLang="en-US" sz="1600" b="0" u="none" dirty="0">
                <a:solidFill>
                  <a:schemeClr val="tx1"/>
                </a:solidFill>
              </a:rPr>
              <a:t>以及</a:t>
            </a:r>
            <a:r>
              <a:rPr lang="en-US" altLang="zh-CN" sz="1600" b="0" u="none" dirty="0" err="1">
                <a:solidFill>
                  <a:schemeClr val="tx1"/>
                </a:solidFill>
              </a:rPr>
              <a:t>chunkserver</a:t>
            </a:r>
            <a:r>
              <a:rPr lang="zh-CN" altLang="en-US" sz="1600" b="0" u="none" dirty="0">
                <a:solidFill>
                  <a:schemeClr val="tx1"/>
                </a:solidFill>
              </a:rPr>
              <a:t>组成</a:t>
            </a:r>
          </a:p>
          <a:p>
            <a:r>
              <a:rPr lang="en-US" altLang="zh-CN" sz="1600" b="0" u="none" dirty="0">
                <a:solidFill>
                  <a:schemeClr val="tx1"/>
                </a:solidFill>
              </a:rPr>
              <a:t>client</a:t>
            </a:r>
            <a:r>
              <a:rPr lang="zh-CN" altLang="en-US" sz="1600" b="0" u="none" dirty="0">
                <a:solidFill>
                  <a:schemeClr val="tx1"/>
                </a:solidFill>
              </a:rPr>
              <a:t>用于向云服务提供</a:t>
            </a:r>
            <a:r>
              <a:rPr lang="en-US" altLang="zh-CN" sz="1600" b="0" u="none" dirty="0">
                <a:solidFill>
                  <a:schemeClr val="tx1"/>
                </a:solidFill>
              </a:rPr>
              <a:t>EBS</a:t>
            </a:r>
            <a:r>
              <a:rPr lang="zh-CN" altLang="en-US" sz="1600" b="0" u="none" dirty="0">
                <a:solidFill>
                  <a:schemeClr val="tx1"/>
                </a:solidFill>
              </a:rPr>
              <a:t>、</a:t>
            </a:r>
            <a:r>
              <a:rPr lang="en-US" altLang="zh-CN" sz="1600" b="0" u="none" dirty="0">
                <a:solidFill>
                  <a:schemeClr val="tx1"/>
                </a:solidFill>
              </a:rPr>
              <a:t>OSS(</a:t>
            </a:r>
            <a:r>
              <a:rPr lang="zh-CN" altLang="en-US" sz="1600" b="0" u="none" dirty="0">
                <a:solidFill>
                  <a:schemeClr val="tx1"/>
                </a:solidFill>
              </a:rPr>
              <a:t>对象存储</a:t>
            </a:r>
            <a:r>
              <a:rPr lang="en-US" altLang="zh-CN" sz="1600" b="0" u="none" dirty="0">
                <a:solidFill>
                  <a:schemeClr val="tx1"/>
                </a:solidFill>
              </a:rPr>
              <a:t>)</a:t>
            </a:r>
            <a:r>
              <a:rPr lang="zh-CN" altLang="en-US" sz="1600" b="0" u="none" dirty="0">
                <a:solidFill>
                  <a:schemeClr val="tx1"/>
                </a:solidFill>
              </a:rPr>
              <a:t>，运行时负责接受文件请求，冗余备份，</a:t>
            </a:r>
            <a:r>
              <a:rPr lang="en-US" altLang="zh-CN" sz="1600" b="0" u="none" dirty="0">
                <a:solidFill>
                  <a:schemeClr val="tx1"/>
                </a:solidFill>
              </a:rPr>
              <a:t>SLA</a:t>
            </a:r>
            <a:r>
              <a:rPr lang="zh-CN" altLang="en-US" sz="1600" b="0" u="none" dirty="0">
                <a:solidFill>
                  <a:schemeClr val="tx1"/>
                </a:solidFill>
              </a:rPr>
              <a:t>以及一致性（</a:t>
            </a:r>
            <a:r>
              <a:rPr lang="en-US" altLang="zh-CN" sz="1600" b="0" u="none" dirty="0">
                <a:solidFill>
                  <a:schemeClr val="tx1"/>
                </a:solidFill>
              </a:rPr>
              <a:t>heavyweight</a:t>
            </a:r>
            <a:r>
              <a:rPr lang="zh-CN" altLang="en-US" sz="1600" b="0" u="none" dirty="0">
                <a:solidFill>
                  <a:schemeClr val="tx1"/>
                </a:solidFill>
              </a:rPr>
              <a:t>）</a:t>
            </a:r>
          </a:p>
          <a:p>
            <a:r>
              <a:rPr lang="en-US" altLang="zh-CN" sz="1600" b="0" u="none" dirty="0">
                <a:solidFill>
                  <a:schemeClr val="tx1"/>
                </a:solidFill>
              </a:rPr>
              <a:t>Master</a:t>
            </a:r>
            <a:r>
              <a:rPr lang="zh-CN" altLang="en-US" sz="1600" b="0" u="none" dirty="0">
                <a:solidFill>
                  <a:schemeClr val="tx1"/>
                </a:solidFill>
              </a:rPr>
              <a:t>用于管理元数据（目录树、命名空间以及文件地址向</a:t>
            </a:r>
            <a:r>
              <a:rPr lang="en-US" altLang="zh-CN" sz="1600" b="0" u="none" dirty="0">
                <a:solidFill>
                  <a:schemeClr val="tx1"/>
                </a:solidFill>
              </a:rPr>
              <a:t>chunk</a:t>
            </a:r>
            <a:r>
              <a:rPr lang="zh-CN" altLang="en-US" sz="1600" b="0" u="none" dirty="0">
                <a:solidFill>
                  <a:schemeClr val="tx1"/>
                </a:solidFill>
              </a:rPr>
              <a:t>地址的转换的映射表等），对目录树进行分区提高局部性，再利用哈希进一步分区实现负载均衡</a:t>
            </a:r>
          </a:p>
          <a:p>
            <a:r>
              <a:rPr lang="en-US" altLang="zh-CN" sz="1600" b="0" u="none" dirty="0" err="1">
                <a:solidFill>
                  <a:schemeClr val="tx1"/>
                </a:solidFill>
              </a:rPr>
              <a:t>chunkserver</a:t>
            </a:r>
            <a:r>
              <a:rPr lang="zh-CN" altLang="en-US" sz="1600" b="0" u="none" dirty="0">
                <a:solidFill>
                  <a:schemeClr val="tx1"/>
                </a:solidFill>
              </a:rPr>
              <a:t>用于存储数据，通过用户态文件系统并且支持不同的硬件</a:t>
            </a:r>
            <a:endParaRPr lang="en-US" altLang="zh-CN" sz="1600" b="0" u="none" dirty="0">
              <a:solidFill>
                <a:schemeClr val="tx1"/>
              </a:solidFill>
            </a:endParaRPr>
          </a:p>
          <a:p>
            <a:endParaRPr lang="en-US" altLang="zh-CN" sz="1600" b="0" u="none" dirty="0">
              <a:solidFill>
                <a:schemeClr val="tx1"/>
              </a:solidFill>
            </a:endParaRPr>
          </a:p>
          <a:p>
            <a:r>
              <a:rPr lang="en-US" altLang="zh-CN" sz="1600" b="0" u="none" dirty="0">
                <a:solidFill>
                  <a:schemeClr val="tx1"/>
                </a:solidFill>
              </a:rPr>
              <a:t>Service:</a:t>
            </a:r>
            <a:r>
              <a:rPr lang="zh-CN" altLang="en-US" sz="1600" b="0" u="none" dirty="0">
                <a:solidFill>
                  <a:schemeClr val="tx1"/>
                </a:solidFill>
              </a:rPr>
              <a:t>存在于客户机上用户向后端发送文件读写命令（</a:t>
            </a:r>
            <a:r>
              <a:rPr lang="en-US" altLang="zh-CN" sz="1600" b="0" u="none" dirty="0">
                <a:solidFill>
                  <a:schemeClr val="tx1"/>
                </a:solidFill>
              </a:rPr>
              <a:t>Fisc</a:t>
            </a:r>
            <a:r>
              <a:rPr lang="zh-CN" altLang="en-US" sz="1600" b="0" u="none" dirty="0">
                <a:solidFill>
                  <a:schemeClr val="tx1"/>
                </a:solidFill>
              </a:rPr>
              <a:t>），</a:t>
            </a:r>
          </a:p>
        </p:txBody>
      </p:sp>
    </p:spTree>
    <p:extLst>
      <p:ext uri="{BB962C8B-B14F-4D97-AF65-F5344CB8AC3E}">
        <p14:creationId xmlns:p14="http://schemas.microsoft.com/office/powerpoint/2010/main" val="119807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什么样的文件系统适合加速</a:t>
            </a:r>
          </a:p>
        </p:txBody>
      </p:sp>
      <p:sp>
        <p:nvSpPr>
          <p:cNvPr id="3" name="标题 1">
            <a:extLst>
              <a:ext uri="{FF2B5EF4-FFF2-40B4-BE49-F238E27FC236}">
                <a16:creationId xmlns:a16="http://schemas.microsoft.com/office/drawing/2014/main" id="{AFBB54E3-056C-AE7F-BC82-CB8525671339}"/>
              </a:ext>
            </a:extLst>
          </p:cNvPr>
          <p:cNvSpPr txBox="1">
            <a:spLocks/>
          </p:cNvSpPr>
          <p:nvPr/>
        </p:nvSpPr>
        <p:spPr bwMode="auto">
          <a:xfrm>
            <a:off x="155340" y="2852936"/>
            <a:ext cx="11161240"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pPr algn="just"/>
            <a:r>
              <a:rPr lang="en-US" altLang="zh-CN" sz="1800" u="none" kern="0" dirty="0">
                <a:solidFill>
                  <a:srgbClr val="1E2D4E"/>
                </a:solidFill>
              </a:rPr>
              <a:t>1</a:t>
            </a:r>
            <a:r>
              <a:rPr lang="zh-CN" altLang="en-US" sz="1800" u="none" kern="0" dirty="0">
                <a:solidFill>
                  <a:srgbClr val="1E2D4E"/>
                </a:solidFill>
              </a:rPr>
              <a:t>、本地日志文件系统</a:t>
            </a:r>
            <a:endParaRPr lang="en-US" altLang="zh-CN" sz="1800" u="none" kern="0" dirty="0">
              <a:solidFill>
                <a:srgbClr val="1E2D4E"/>
              </a:solidFill>
            </a:endParaRPr>
          </a:p>
          <a:p>
            <a:pPr algn="just"/>
            <a:r>
              <a:rPr lang="en-US" altLang="zh-CN" sz="1800" u="none" kern="0" dirty="0">
                <a:solidFill>
                  <a:srgbClr val="1E2D4E"/>
                </a:solidFill>
              </a:rPr>
              <a:t>NICFS</a:t>
            </a:r>
            <a:r>
              <a:rPr lang="zh-CN" altLang="en-US" sz="1800" u="none" kern="0" dirty="0">
                <a:solidFill>
                  <a:srgbClr val="1E2D4E"/>
                </a:solidFill>
              </a:rPr>
              <a:t>将日志文件系统的处理任务卸载到</a:t>
            </a:r>
            <a:r>
              <a:rPr lang="en-US" altLang="zh-CN" sz="1800" u="none" kern="0" dirty="0" err="1">
                <a:solidFill>
                  <a:srgbClr val="1E2D4E"/>
                </a:solidFill>
              </a:rPr>
              <a:t>smartnic</a:t>
            </a:r>
            <a:r>
              <a:rPr lang="zh-CN" altLang="en-US" sz="1800" u="none" kern="0" dirty="0">
                <a:solidFill>
                  <a:srgbClr val="1E2D4E"/>
                </a:solidFill>
              </a:rPr>
              <a:t>上并存储到</a:t>
            </a:r>
            <a:r>
              <a:rPr lang="en-US" altLang="zh-CN" sz="1800" u="none" kern="0" dirty="0">
                <a:solidFill>
                  <a:srgbClr val="1E2D4E"/>
                </a:solidFill>
              </a:rPr>
              <a:t>NVM</a:t>
            </a:r>
            <a:r>
              <a:rPr lang="zh-CN" altLang="en-US" sz="1800" u="none" kern="0" dirty="0">
                <a:solidFill>
                  <a:srgbClr val="1E2D4E"/>
                </a:solidFill>
              </a:rPr>
              <a:t>上以加速日志处理与访问能力，并且将日志处理从文件读写路径上分离从而进一步提高性能。</a:t>
            </a:r>
            <a:endParaRPr lang="en-US" altLang="zh-CN" sz="1800" u="none" kern="0" dirty="0">
              <a:solidFill>
                <a:srgbClr val="1E2D4E"/>
              </a:solidFill>
            </a:endParaRPr>
          </a:p>
          <a:p>
            <a:pPr algn="just"/>
            <a:r>
              <a:rPr lang="en-US" altLang="zh-CN" sz="1800" u="none" kern="0" dirty="0">
                <a:solidFill>
                  <a:srgbClr val="1E2D4E"/>
                </a:solidFill>
              </a:rPr>
              <a:t>2</a:t>
            </a:r>
            <a:r>
              <a:rPr lang="zh-CN" altLang="en-US" sz="1800" u="none" kern="0" dirty="0">
                <a:solidFill>
                  <a:srgbClr val="1E2D4E"/>
                </a:solidFill>
              </a:rPr>
              <a:t>、</a:t>
            </a:r>
            <a:r>
              <a:rPr lang="en-US" altLang="zh-CN" sz="1800" u="none" kern="0" dirty="0">
                <a:solidFill>
                  <a:srgbClr val="1E2D4E"/>
                </a:solidFill>
              </a:rPr>
              <a:t>KV-Store</a:t>
            </a:r>
          </a:p>
          <a:p>
            <a:pPr algn="just"/>
            <a:r>
              <a:rPr lang="zh-CN" altLang="en-US" sz="1800" u="none" kern="0" dirty="0">
                <a:solidFill>
                  <a:srgbClr val="1E2D4E"/>
                </a:solidFill>
              </a:rPr>
              <a:t>将</a:t>
            </a:r>
            <a:r>
              <a:rPr lang="en-US" altLang="zh-CN" sz="1800" u="none" kern="0" dirty="0">
                <a:solidFill>
                  <a:srgbClr val="1E2D4E"/>
                </a:solidFill>
              </a:rPr>
              <a:t>SEY</a:t>
            </a:r>
            <a:r>
              <a:rPr lang="zh-CN" altLang="en-US" sz="1800" u="none" kern="0" dirty="0">
                <a:solidFill>
                  <a:srgbClr val="1E2D4E"/>
                </a:solidFill>
              </a:rPr>
              <a:t>、</a:t>
            </a:r>
            <a:r>
              <a:rPr lang="en-US" altLang="zh-CN" sz="1800" u="none" kern="0" dirty="0">
                <a:solidFill>
                  <a:srgbClr val="1E2D4E"/>
                </a:solidFill>
              </a:rPr>
              <a:t>Get</a:t>
            </a:r>
            <a:r>
              <a:rPr lang="zh-CN" altLang="en-US" sz="1800" u="none" kern="0" dirty="0">
                <a:solidFill>
                  <a:srgbClr val="1E2D4E"/>
                </a:solidFill>
              </a:rPr>
              <a:t>等命令进行部分卸载，减少主机</a:t>
            </a:r>
            <a:r>
              <a:rPr lang="en-US" altLang="zh-CN" sz="1800" u="none" kern="0" dirty="0">
                <a:solidFill>
                  <a:srgbClr val="1E2D4E"/>
                </a:solidFill>
              </a:rPr>
              <a:t>CPU</a:t>
            </a:r>
            <a:r>
              <a:rPr lang="zh-CN" altLang="en-US" sz="1800" u="none" kern="0" dirty="0">
                <a:solidFill>
                  <a:srgbClr val="1E2D4E"/>
                </a:solidFill>
              </a:rPr>
              <a:t>消耗以及客户机端的通讯开销</a:t>
            </a:r>
            <a:endParaRPr lang="en-US" altLang="zh-CN" sz="1800" u="none" kern="0" dirty="0">
              <a:solidFill>
                <a:srgbClr val="1E2D4E"/>
              </a:solidFill>
            </a:endParaRPr>
          </a:p>
          <a:p>
            <a:pPr algn="just"/>
            <a:r>
              <a:rPr lang="en-US" altLang="zh-CN" sz="1800" u="none" kern="0" dirty="0">
                <a:solidFill>
                  <a:srgbClr val="1E2D4E"/>
                </a:solidFill>
              </a:rPr>
              <a:t>3</a:t>
            </a:r>
            <a:r>
              <a:rPr lang="zh-CN" altLang="en-US" sz="1800" u="none" kern="0" dirty="0">
                <a:solidFill>
                  <a:srgbClr val="1E2D4E"/>
                </a:solidFill>
              </a:rPr>
              <a:t>、</a:t>
            </a:r>
            <a:endParaRPr lang="en-US" altLang="zh-CN" sz="1800" u="none" kern="0" dirty="0">
              <a:solidFill>
                <a:srgbClr val="1E2D4E"/>
              </a:solidFill>
            </a:endParaRPr>
          </a:p>
          <a:p>
            <a:pPr algn="just"/>
            <a:endParaRPr lang="en-US" altLang="zh-CN" sz="1800" u="none" kern="0" dirty="0">
              <a:solidFill>
                <a:srgbClr val="1E2D4E"/>
              </a:solidFill>
            </a:endParaRPr>
          </a:p>
          <a:p>
            <a:pPr algn="just"/>
            <a:endParaRPr lang="en-US" altLang="zh-CN" sz="1800" u="none" kern="0" dirty="0">
              <a:solidFill>
                <a:srgbClr val="1E2D4E"/>
              </a:solidFill>
            </a:endParaRPr>
          </a:p>
        </p:txBody>
      </p:sp>
    </p:spTree>
    <p:extLst>
      <p:ext uri="{BB962C8B-B14F-4D97-AF65-F5344CB8AC3E}">
        <p14:creationId xmlns:p14="http://schemas.microsoft.com/office/powerpoint/2010/main" val="133049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sp>
        <p:nvSpPr>
          <p:cNvPr id="3" name="标题 1">
            <a:extLst>
              <a:ext uri="{FF2B5EF4-FFF2-40B4-BE49-F238E27FC236}">
                <a16:creationId xmlns:a16="http://schemas.microsoft.com/office/drawing/2014/main" id="{AFBB54E3-056C-AE7F-BC82-CB8525671339}"/>
              </a:ext>
            </a:extLst>
          </p:cNvPr>
          <p:cNvSpPr txBox="1">
            <a:spLocks/>
          </p:cNvSpPr>
          <p:nvPr/>
        </p:nvSpPr>
        <p:spPr bwMode="auto">
          <a:xfrm>
            <a:off x="479376" y="836712"/>
            <a:ext cx="11161240"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pPr algn="just"/>
            <a:r>
              <a:rPr lang="en-US" altLang="zh-CN" sz="1800" u="none" kern="0" dirty="0">
                <a:solidFill>
                  <a:srgbClr val="1E2D4E"/>
                </a:solidFill>
              </a:rPr>
              <a:t>DPU</a:t>
            </a:r>
            <a:r>
              <a:rPr lang="zh-CN" altLang="en-US" sz="1800" u="none" kern="0" dirty="0">
                <a:solidFill>
                  <a:srgbClr val="1E2D4E"/>
                </a:solidFill>
              </a:rPr>
              <a:t>的数据路径相比传统</a:t>
            </a:r>
            <a:r>
              <a:rPr lang="en-US" altLang="zh-CN" sz="1800" u="none" kern="0" dirty="0">
                <a:solidFill>
                  <a:srgbClr val="1E2D4E"/>
                </a:solidFill>
              </a:rPr>
              <a:t>NIC</a:t>
            </a:r>
            <a:r>
              <a:rPr lang="zh-CN" altLang="en-US" sz="1800" u="none" kern="0" dirty="0">
                <a:solidFill>
                  <a:srgbClr val="1E2D4E"/>
                </a:solidFill>
              </a:rPr>
              <a:t>更加复杂。</a:t>
            </a:r>
            <a:endParaRPr lang="en-US" altLang="zh-CN" sz="1800" u="none" kern="0" dirty="0">
              <a:solidFill>
                <a:srgbClr val="1E2D4E"/>
              </a:solidFill>
            </a:endParaRPr>
          </a:p>
          <a:p>
            <a:pPr algn="just"/>
            <a:r>
              <a:rPr lang="zh-CN" altLang="en-US" sz="1800" u="none" kern="0" dirty="0">
                <a:solidFill>
                  <a:srgbClr val="1E2D4E"/>
                </a:solidFill>
              </a:rPr>
              <a:t>必须复用的资源包括计算资源、内存资源、</a:t>
            </a:r>
            <a:r>
              <a:rPr lang="en-US" altLang="zh-CN" sz="1800" u="none" kern="0" dirty="0">
                <a:solidFill>
                  <a:srgbClr val="1E2D4E"/>
                </a:solidFill>
              </a:rPr>
              <a:t>DMA</a:t>
            </a:r>
            <a:r>
              <a:rPr lang="zh-CN" altLang="en-US" sz="1800" u="none" kern="0" dirty="0">
                <a:solidFill>
                  <a:srgbClr val="1E2D4E"/>
                </a:solidFill>
              </a:rPr>
              <a:t>带宽、网络带宽以及</a:t>
            </a:r>
            <a:r>
              <a:rPr lang="en-US" altLang="zh-CN" sz="1800" u="none" kern="0" dirty="0">
                <a:solidFill>
                  <a:srgbClr val="1E2D4E"/>
                </a:solidFill>
              </a:rPr>
              <a:t>PCIe</a:t>
            </a:r>
            <a:r>
              <a:rPr lang="zh-CN" altLang="en-US" sz="1800" u="none" kern="0" dirty="0">
                <a:solidFill>
                  <a:srgbClr val="1E2D4E"/>
                </a:solidFill>
              </a:rPr>
              <a:t>带宽</a:t>
            </a:r>
            <a:endParaRPr lang="en-US" altLang="zh-CN" sz="1800" u="none" kern="0" dirty="0">
              <a:solidFill>
                <a:srgbClr val="1E2D4E"/>
              </a:solidFill>
            </a:endParaRPr>
          </a:p>
          <a:p>
            <a:pPr algn="just"/>
            <a:endParaRPr lang="en-US" altLang="zh-CN" sz="1800" u="none" kern="0" dirty="0">
              <a:solidFill>
                <a:srgbClr val="1E2D4E"/>
              </a:solidFill>
            </a:endParaRPr>
          </a:p>
        </p:txBody>
      </p:sp>
      <p:pic>
        <p:nvPicPr>
          <p:cNvPr id="5" name="图片 4">
            <a:extLst>
              <a:ext uri="{FF2B5EF4-FFF2-40B4-BE49-F238E27FC236}">
                <a16:creationId xmlns:a16="http://schemas.microsoft.com/office/drawing/2014/main" id="{45F6FE13-849F-58C3-AC18-72045AE992D7}"/>
              </a:ext>
            </a:extLst>
          </p:cNvPr>
          <p:cNvPicPr>
            <a:picLocks noChangeAspect="1"/>
          </p:cNvPicPr>
          <p:nvPr/>
        </p:nvPicPr>
        <p:blipFill>
          <a:blip r:embed="rId3"/>
          <a:stretch>
            <a:fillRect/>
          </a:stretch>
        </p:blipFill>
        <p:spPr>
          <a:xfrm>
            <a:off x="479376" y="1844824"/>
            <a:ext cx="10920536" cy="2373377"/>
          </a:xfrm>
          <a:prstGeom prst="rect">
            <a:avLst/>
          </a:prstGeom>
        </p:spPr>
      </p:pic>
    </p:spTree>
    <p:extLst>
      <p:ext uri="{BB962C8B-B14F-4D97-AF65-F5344CB8AC3E}">
        <p14:creationId xmlns:p14="http://schemas.microsoft.com/office/powerpoint/2010/main" val="172869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349F1-EEC3-649C-59CD-A0183EF0C868}"/>
              </a:ext>
            </a:extLst>
          </p:cNvPr>
          <p:cNvSpPr>
            <a:spLocks noGrp="1"/>
          </p:cNvSpPr>
          <p:nvPr/>
        </p:nvSpPr>
        <p:spPr bwMode="auto">
          <a:xfrm>
            <a:off x="551384" y="0"/>
            <a:ext cx="5184576" cy="54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0">
                <a:solidFill>
                  <a:srgbClr val="273D6F"/>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2pPr>
            <a:lvl3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3pPr>
            <a:lvl4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4pPr>
            <a:lvl5pPr algn="l" rtl="0" eaLnBrk="0" fontAlgn="base" hangingPunct="0">
              <a:spcBef>
                <a:spcPct val="0"/>
              </a:spcBef>
              <a:spcAft>
                <a:spcPct val="0"/>
              </a:spcAft>
              <a:defRPr sz="3600" b="1">
                <a:solidFill>
                  <a:schemeClr val="bg1"/>
                </a:solidFill>
                <a:latin typeface="华文中宋" charset="-122"/>
                <a:ea typeface="华文中宋" charset="-122"/>
                <a:cs typeface="华文中宋"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a:lstStyle>
          <a:p>
            <a:r>
              <a:rPr lang="zh-CN" altLang="en-US" u="none" dirty="0"/>
              <a:t>硬件分析</a:t>
            </a:r>
          </a:p>
        </p:txBody>
      </p:sp>
      <p:pic>
        <p:nvPicPr>
          <p:cNvPr id="5" name="图片 4">
            <a:extLst>
              <a:ext uri="{FF2B5EF4-FFF2-40B4-BE49-F238E27FC236}">
                <a16:creationId xmlns:a16="http://schemas.microsoft.com/office/drawing/2014/main" id="{3B1C175A-CDC1-6FE1-37BA-62A6BCAA123A}"/>
              </a:ext>
            </a:extLst>
          </p:cNvPr>
          <p:cNvPicPr>
            <a:picLocks noChangeAspect="1"/>
          </p:cNvPicPr>
          <p:nvPr/>
        </p:nvPicPr>
        <p:blipFill>
          <a:blip r:embed="rId3"/>
          <a:stretch>
            <a:fillRect/>
          </a:stretch>
        </p:blipFill>
        <p:spPr>
          <a:xfrm>
            <a:off x="335360" y="2564904"/>
            <a:ext cx="7734300" cy="1571625"/>
          </a:xfrm>
          <a:prstGeom prst="rect">
            <a:avLst/>
          </a:prstGeom>
        </p:spPr>
      </p:pic>
    </p:spTree>
    <p:extLst>
      <p:ext uri="{BB962C8B-B14F-4D97-AF65-F5344CB8AC3E}">
        <p14:creationId xmlns:p14="http://schemas.microsoft.com/office/powerpoint/2010/main" val="2961462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s-define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Navy">
  <a:themeElements>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qs-define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square">
        <a:spAutoFit/>
      </a:bodyPr>
      <a:lstStyle>
        <a:defPPr algn="l">
          <a:defRPr b="0" i="0" u="none" dirty="0">
            <a:solidFill>
              <a:srgbClr val="1E2D4E"/>
            </a:solidFill>
            <a:latin typeface="+mn-ea"/>
            <a:ea typeface="+mn-ea"/>
          </a:defRPr>
        </a:defPPr>
      </a:lstStyle>
    </a:txDef>
  </a:objectDefaults>
  <a:extraClrSchemeLst>
    <a:extraClrScheme>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v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v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v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v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v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v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v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v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v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v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v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57058</TotalTime>
  <Words>977</Words>
  <Application>Microsoft Office PowerPoint</Application>
  <PresentationFormat>宽屏</PresentationFormat>
  <Paragraphs>102</Paragraphs>
  <Slides>19</Slides>
  <Notes>19</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NVIDIA Sans</vt:lpstr>
      <vt:lpstr>Söhne</vt:lpstr>
      <vt:lpstr>黑体</vt:lpstr>
      <vt:lpstr>华文中宋</vt:lpstr>
      <vt:lpstr>微软雅黑</vt:lpstr>
      <vt:lpstr>Arial</vt:lpstr>
      <vt:lpstr>Lucida Sans Unicode</vt:lpstr>
      <vt:lpstr>Times New Roman</vt:lpstr>
      <vt:lpstr>Wingdings</vt:lpstr>
      <vt:lpstr>自定义设计方案</vt:lpstr>
      <vt:lpstr>5_Navy</vt:lpstr>
      <vt:lpstr>利用DPU加速文件系统虚拟化的设计与挑战</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qs</dc:creator>
  <cp:lastModifiedBy>实 仇</cp:lastModifiedBy>
  <cp:revision>1624</cp:revision>
  <dcterms:created xsi:type="dcterms:W3CDTF">2010-05-06T14:30:08Z</dcterms:created>
  <dcterms:modified xsi:type="dcterms:W3CDTF">2023-11-13T07:54:50Z</dcterms:modified>
</cp:coreProperties>
</file>